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4" r:id="rId1"/>
  </p:sldMasterIdLst>
  <p:notesMasterIdLst>
    <p:notesMasterId r:id="rId55"/>
  </p:notesMasterIdLst>
  <p:handoutMasterIdLst>
    <p:handoutMasterId r:id="rId56"/>
  </p:handoutMasterIdLst>
  <p:sldIdLst>
    <p:sldId id="328" r:id="rId2"/>
    <p:sldId id="263" r:id="rId3"/>
    <p:sldId id="276" r:id="rId4"/>
    <p:sldId id="353" r:id="rId5"/>
    <p:sldId id="287" r:id="rId6"/>
    <p:sldId id="267" r:id="rId7"/>
    <p:sldId id="273" r:id="rId8"/>
    <p:sldId id="274" r:id="rId9"/>
    <p:sldId id="275" r:id="rId10"/>
    <p:sldId id="335" r:id="rId11"/>
    <p:sldId id="338" r:id="rId12"/>
    <p:sldId id="337" r:id="rId13"/>
    <p:sldId id="293" r:id="rId14"/>
    <p:sldId id="286" r:id="rId15"/>
    <p:sldId id="271" r:id="rId16"/>
    <p:sldId id="258" r:id="rId17"/>
    <p:sldId id="272" r:id="rId18"/>
    <p:sldId id="354" r:id="rId19"/>
    <p:sldId id="270" r:id="rId20"/>
    <p:sldId id="281" r:id="rId21"/>
    <p:sldId id="280" r:id="rId22"/>
    <p:sldId id="339" r:id="rId23"/>
    <p:sldId id="340" r:id="rId24"/>
    <p:sldId id="285" r:id="rId25"/>
    <p:sldId id="355" r:id="rId26"/>
    <p:sldId id="341" r:id="rId27"/>
    <p:sldId id="288" r:id="rId28"/>
    <p:sldId id="289" r:id="rId29"/>
    <p:sldId id="290" r:id="rId30"/>
    <p:sldId id="344" r:id="rId31"/>
    <p:sldId id="345" r:id="rId32"/>
    <p:sldId id="346" r:id="rId33"/>
    <p:sldId id="342" r:id="rId34"/>
    <p:sldId id="318" r:id="rId35"/>
    <p:sldId id="343" r:id="rId36"/>
    <p:sldId id="295" r:id="rId37"/>
    <p:sldId id="347" r:id="rId38"/>
    <p:sldId id="348" r:id="rId39"/>
    <p:sldId id="321" r:id="rId40"/>
    <p:sldId id="349" r:id="rId41"/>
    <p:sldId id="350" r:id="rId42"/>
    <p:sldId id="351" r:id="rId43"/>
    <p:sldId id="316" r:id="rId44"/>
    <p:sldId id="320" r:id="rId45"/>
    <p:sldId id="326" r:id="rId46"/>
    <p:sldId id="302" r:id="rId47"/>
    <p:sldId id="303" r:id="rId48"/>
    <p:sldId id="304" r:id="rId49"/>
    <p:sldId id="297" r:id="rId50"/>
    <p:sldId id="298" r:id="rId51"/>
    <p:sldId id="299" r:id="rId52"/>
    <p:sldId id="300" r:id="rId53"/>
    <p:sldId id="352" r:id="rId54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3E2"/>
    <a:srgbClr val="7FAAFF"/>
    <a:srgbClr val="7FC6FF"/>
    <a:srgbClr val="969696"/>
    <a:srgbClr val="003366"/>
    <a:srgbClr val="333333"/>
    <a:srgbClr val="7F7F7F"/>
    <a:srgbClr val="3379CD"/>
    <a:srgbClr val="CC00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0"/>
    <p:restoredTop sz="83129" autoAdjust="0"/>
  </p:normalViewPr>
  <p:slideViewPr>
    <p:cSldViewPr snapToGrid="0" snapToObjects="1">
      <p:cViewPr varScale="1">
        <p:scale>
          <a:sx n="96" d="100"/>
          <a:sy n="96" d="100"/>
        </p:scale>
        <p:origin x="192" y="27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9" d="100"/>
        <a:sy n="149" d="100"/>
      </p:scale>
      <p:origin x="0" y="6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7FAF4CF-5BFF-CD4D-B72C-6F467672C1FD}" type="datetime1">
              <a:rPr lang="de-DE"/>
              <a:pPr>
                <a:defRPr/>
              </a:pPr>
              <a:t>14.02.23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87B7582-FF21-1E4A-9A48-DFEDC81367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22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2009670-753E-7A4B-81CA-A5E1B867BB5F}" type="datetime1">
              <a:rPr lang="de-DE"/>
              <a:pPr>
                <a:defRPr/>
              </a:pPr>
              <a:t>14.02.23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55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Quirk/Greenbaum/Leech/Svartvik: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Comprehensive Grammar of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  <a:sym typeface="Wingdings"/>
            </a:endParaRPr>
          </a:p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Biber et al.: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Longman Grammar of Spoken and Written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</a:endParaRPr>
          </a:p>
          <a:p>
            <a:endParaRPr lang="de-DE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403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will look at these issues in much more detail over the next 3 sessions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51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23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734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Brown = Brown University,</a:t>
            </a:r>
            <a:r>
              <a:rPr lang="en-US" baseline="0"/>
              <a:t> RI  (W. Nelson Francis &amp; Henry Kucera)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LOB = Lancaster –</a:t>
            </a:r>
            <a:r>
              <a:rPr lang="en-US" baseline="0"/>
              <a:t> Oslo – Bergen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Frown/FLOB = Freiburg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BLOB</a:t>
            </a:r>
            <a:r>
              <a:rPr lang="en-US" baseline="0"/>
              <a:t> = Before LOB, Lancaster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Penn Treebank = U of Pennsylvania, Philadelphia, 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BNC first released in 1994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>
                <a:sym typeface="Wingdings"/>
              </a:rPr>
              <a:t> im Deutschen wesentlich schlechtere Datenlage!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242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97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91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745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Recall the first steps / design of a corpus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Conclusion: corpus should be a representative sample of the “language” to be studied in the sense of a statistical random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187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sampling frame dices up linguistics population based on metadata categories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e.g. spoken vs. written; age group of speaker/author; text type / genre;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categories often “orthogonal” to each other, but sometimes different subdivisions (e.g. text type | mode)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find specified number of available text for each cell of the grid ➞ ensures balance, approximates random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7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336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EA7B1-790D-7D4B-BD95-F73A577049F4}" type="slidenum"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672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490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838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Reliabilität = Mess-</a:t>
            </a:r>
            <a:r>
              <a:rPr lang="de-DE" baseline="0"/>
              <a:t> bzw. Annotationsfehler</a:t>
            </a:r>
          </a:p>
          <a:p>
            <a:r>
              <a:rPr lang="de-DE" baseline="0"/>
              <a:t>Validität = Aussagekraft bzw. Messbarkeit, wird durch systematische Differenzen in Frage gestellt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2874-92AE-744C-8BC3-F7246E78CB23}" type="slidenum"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827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89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8EA7B1-790D-7D4B-BD95-F73A577049F4}" type="slidenum">
              <a:rPr kumimoji="0" lang="uk-U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178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185C86-5155-514D-91EA-34A59669510A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Satzalignment = S</a:t>
            </a:r>
            <a:r>
              <a:rPr lang="en-GB" altLang="ja-JP"/>
              <a:t>ätze werden ihren Übersetzungen zugeordnet (in einem Paralleltext)</a:t>
            </a:r>
          </a:p>
          <a:p>
            <a:pPr eaLnBrk="1" hangingPunct="1"/>
            <a:r>
              <a:rPr lang="en-GB" altLang="ja-JP"/>
              <a:t>• I.d.R. wird Alignment vom Übersetzer nicht explizit markiert </a:t>
            </a:r>
            <a:r>
              <a:rPr lang="en-GB" altLang="ja-JP">
                <a:sym typeface="Wingdings" charset="0"/>
              </a:rPr>
              <a:t></a:t>
            </a:r>
            <a:r>
              <a:rPr lang="en-GB" altLang="ja-JP"/>
              <a:t> muss mit automatischem Verfahren bestimmt werden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74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B345E4-DBCB-F148-B1F7-F3F692BF30F6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Ansatz: Berechnung von Satz</a:t>
            </a:r>
            <a:r>
              <a:rPr lang="en-GB" altLang="ja-JP"/>
              <a:t>ähnlichkeiten (Länge, Eigennamen und Zahlen, bekannte Übesetzungsäquivalente, orthographisch ähnliche Wörter, Wortarten, …)</a:t>
            </a:r>
          </a:p>
          <a:p>
            <a:pPr eaLnBrk="1" hangingPunct="1"/>
            <a:r>
              <a:rPr lang="en-GB" altLang="ja-JP"/>
              <a:t>• dann Suche nach sehr ähnlichen Sätzen in der Nähe der Diagonalen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597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512C7-7D5E-7C42-B8FE-D02736743DFF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Ansatz: Berechnung von Satz</a:t>
            </a:r>
            <a:r>
              <a:rPr lang="en-GB" altLang="ja-JP"/>
              <a:t>ähnlichkeiten (Länge, Eigennamen und Zahlen, bekannte Übesetzungsäquivalente, orthographisch ähnliche Wörter, Wortarten, …)</a:t>
            </a:r>
          </a:p>
          <a:p>
            <a:pPr eaLnBrk="1" hangingPunct="1"/>
            <a:r>
              <a:rPr lang="en-GB" altLang="ja-JP"/>
              <a:t>• dann Suche nach sehr ähnlichen Sätzen in der Nähe der Diagonalen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084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A017C8-D561-D84D-90D3-B10C2ADEFA2D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39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28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• extreme Darstellung zweier</a:t>
            </a:r>
            <a:r>
              <a:rPr lang="en-US" baseline="0"/>
              <a:t> gegensätzlicher Positionen</a:t>
            </a:r>
          </a:p>
          <a:p>
            <a:r>
              <a:rPr lang="en-US" baseline="0"/>
              <a:t>• entspricht der Situation ca. 1960–1990</a:t>
            </a:r>
          </a:p>
          <a:p>
            <a:r>
              <a:rPr lang="en-US" baseline="0"/>
              <a:t>• moderen Arbeiten kombinieren oft beide Ansätze: Korpusdaten werden mit Introspektion interpretiert; Theoriebildung; empirische Überprüfung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5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• Häufigkeitswörterbuch </a:t>
            </a:r>
            <a:r>
              <a:rPr lang="de-DE" baseline="0" dirty="0" err="1"/>
              <a:t>based</a:t>
            </a:r>
            <a:r>
              <a:rPr lang="de-DE" baseline="0" dirty="0"/>
              <a:t> on ca. 300 </a:t>
            </a:r>
            <a:r>
              <a:rPr lang="de-DE" baseline="0" dirty="0" err="1"/>
              <a:t>books</a:t>
            </a:r>
            <a:r>
              <a:rPr lang="de-DE" baseline="0" dirty="0"/>
              <a:t> </a:t>
            </a:r>
            <a:r>
              <a:rPr lang="de-DE" baseline="0" dirty="0" err="1"/>
              <a:t>analyzed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r>
              <a:rPr lang="de-DE" baseline="0" dirty="0"/>
              <a:t> 665 </a:t>
            </a:r>
            <a:r>
              <a:rPr lang="de-DE" baseline="0" dirty="0" err="1"/>
              <a:t>workers</a:t>
            </a:r>
            <a:r>
              <a:rPr lang="de-DE" baseline="0" dirty="0"/>
              <a:t>, </a:t>
            </a:r>
            <a:r>
              <a:rPr lang="de-DE" baseline="0" dirty="0" err="1"/>
              <a:t>initiated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German </a:t>
            </a:r>
            <a:r>
              <a:rPr lang="de-DE" baseline="0" dirty="0" err="1"/>
              <a:t>stenographer</a:t>
            </a:r>
            <a:r>
              <a:rPr lang="de-DE" baseline="0" dirty="0"/>
              <a:t> Friedrich Wilhelm </a:t>
            </a:r>
            <a:r>
              <a:rPr lang="de-DE" baseline="0" dirty="0" err="1"/>
              <a:t>Kaeding</a:t>
            </a:r>
            <a:r>
              <a:rPr lang="de-DE" baseline="0" dirty="0"/>
              <a:t> (1843–1928)</a:t>
            </a:r>
            <a:endParaRPr lang="de-DE" dirty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•</a:t>
            </a:r>
            <a:r>
              <a:rPr lang="de-DE" baseline="0" dirty="0"/>
              <a:t> </a:t>
            </a:r>
            <a:r>
              <a:rPr lang="de-DE" dirty="0"/>
              <a:t>Oxford</a:t>
            </a:r>
            <a:r>
              <a:rPr lang="de-DE" baseline="0" dirty="0"/>
              <a:t> English Dictionary (</a:t>
            </a:r>
            <a:r>
              <a:rPr lang="de-DE" dirty="0"/>
              <a:t>OED</a:t>
            </a:r>
            <a:r>
              <a:rPr lang="de-DE" baseline="0" dirty="0"/>
              <a:t>) was </a:t>
            </a:r>
            <a:r>
              <a:rPr lang="de-DE" baseline="0" dirty="0" err="1"/>
              <a:t>conceived</a:t>
            </a:r>
            <a:r>
              <a:rPr lang="de-DE" baseline="0" dirty="0"/>
              <a:t> and </a:t>
            </a:r>
            <a:r>
              <a:rPr lang="de-DE" baseline="0" dirty="0" err="1"/>
              <a:t>edited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Sir James Murray (1879–1915)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• Harold Palmer (1933): 2nd Interim Report on English </a:t>
            </a:r>
            <a:r>
              <a:rPr lang="de-DE" baseline="0" dirty="0" err="1"/>
              <a:t>Collocations</a:t>
            </a:r>
            <a:endParaRPr lang="de-DE" baseline="0" dirty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• Franz Boas (1940): </a:t>
            </a:r>
            <a:r>
              <a:rPr lang="de-DE" baseline="0" dirty="0" err="1"/>
              <a:t>Race</a:t>
            </a:r>
            <a:r>
              <a:rPr lang="de-DE" baseline="0" dirty="0"/>
              <a:t>, Language, and Culture (</a:t>
            </a:r>
            <a:r>
              <a:rPr lang="de-DE" baseline="0" dirty="0" err="1"/>
              <a:t>key</a:t>
            </a:r>
            <a:r>
              <a:rPr lang="de-DE" baseline="0" dirty="0"/>
              <a:t> </a:t>
            </a:r>
            <a:r>
              <a:rPr lang="de-DE" baseline="0" dirty="0" err="1"/>
              <a:t>figure</a:t>
            </a:r>
            <a:r>
              <a:rPr lang="de-DE" baseline="0" dirty="0"/>
              <a:t> in American Anthropology)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• Helen </a:t>
            </a:r>
            <a:r>
              <a:rPr lang="de-DE" baseline="0" dirty="0" err="1"/>
              <a:t>Slocomb</a:t>
            </a:r>
            <a:r>
              <a:rPr lang="de-DE" baseline="0" dirty="0"/>
              <a:t> Eaton (1940): </a:t>
            </a:r>
            <a:r>
              <a:rPr lang="de-DE" baseline="0" dirty="0" err="1"/>
              <a:t>Semantic</a:t>
            </a:r>
            <a:r>
              <a:rPr lang="de-DE" baseline="0" dirty="0"/>
              <a:t> </a:t>
            </a:r>
            <a:r>
              <a:rPr lang="de-DE" baseline="0" dirty="0" err="1"/>
              <a:t>Frequency</a:t>
            </a:r>
            <a:r>
              <a:rPr lang="de-DE" baseline="0" dirty="0"/>
              <a:t> List </a:t>
            </a:r>
            <a:r>
              <a:rPr lang="de-DE" baseline="0" dirty="0" err="1"/>
              <a:t>for</a:t>
            </a:r>
            <a:r>
              <a:rPr lang="de-DE" baseline="0" dirty="0"/>
              <a:t> English, French, German and </a:t>
            </a:r>
            <a:r>
              <a:rPr lang="de-DE" baseline="0" dirty="0" err="1"/>
              <a:t>Spanish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650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„Then came Chomsky … and broke linguistics.“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18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28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Quirk/Greenbaum/Leech/Svartvik: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Comprehensive Grammar of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  <a:sym typeface="Wingdings"/>
            </a:endParaRPr>
          </a:p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Biber et al.: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Longman Grammar of Spoken and Written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</a:endParaRPr>
          </a:p>
          <a:p>
            <a:endParaRPr lang="de-DE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17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8" descr="univ-erlangen-schloss.png">
            <a:extLst>
              <a:ext uri="{FF2B5EF4-FFF2-40B4-BE49-F238E27FC236}">
                <a16:creationId xmlns:a16="http://schemas.microsoft.com/office/drawing/2014/main" id="{7B58DB9B-2397-8F43-A053-8DB390C7A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665" y="-29497"/>
            <a:ext cx="12250994" cy="479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9833" y="4736199"/>
            <a:ext cx="12241162" cy="169603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527901" y="1252800"/>
            <a:ext cx="11155299" cy="1620000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27901" y="3402000"/>
            <a:ext cx="5731299" cy="10800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D04252-E9F9-F540-96EF-9EB9EFF7517F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9" name="Bild 3" descr="fau-logo-philtheo.eps">
              <a:extLst>
                <a:ext uri="{FF2B5EF4-FFF2-40B4-BE49-F238E27FC236}">
                  <a16:creationId xmlns:a16="http://schemas.microsoft.com/office/drawing/2014/main" id="{88F355EF-D6BF-6F4B-BFB6-048C4C5722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FD485E-00B0-7E49-AA89-9FC847CCDC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277200">
              <a:lnSpc>
                <a:spcPct val="100000"/>
              </a:lnSpc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2EC-DA1E-BD42-AD03-30BD15DD2A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E80DB-2A8A-884F-8FF5-12774005A8A0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1" name="Bild 3" descr="fau-logo-philtheo.eps">
              <a:extLst>
                <a:ext uri="{FF2B5EF4-FFF2-40B4-BE49-F238E27FC236}">
                  <a16:creationId xmlns:a16="http://schemas.microsoft.com/office/drawing/2014/main" id="{8EE49C85-F250-2D4C-82B9-05364CD5EF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6E049-BD56-A441-A673-EB3D487F4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  <p:cxnSp>
        <p:nvCxnSpPr>
          <p:cNvPr id="19" name="Gerade Verbindung 3">
            <a:extLst>
              <a:ext uri="{FF2B5EF4-FFF2-40B4-BE49-F238E27FC236}">
                <a16:creationId xmlns:a16="http://schemas.microsoft.com/office/drawing/2014/main" id="{6E1F1AA7-045B-6447-B0FB-D4241D74466E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8C2CA6-C9C5-A64A-B7EB-92712A723451}"/>
              </a:ext>
            </a:extLst>
          </p:cNvPr>
          <p:cNvGrpSpPr/>
          <p:nvPr userDrawn="1"/>
        </p:nvGrpSpPr>
        <p:grpSpPr>
          <a:xfrm>
            <a:off x="-29498" y="-39329"/>
            <a:ext cx="12241163" cy="2035399"/>
            <a:chOff x="-29498" y="-39329"/>
            <a:chExt cx="12241163" cy="2035399"/>
          </a:xfrm>
        </p:grpSpPr>
        <p:pic>
          <p:nvPicPr>
            <p:cNvPr id="12" name="Bild 8" descr="univ-erlangen-schloss.png">
              <a:extLst>
                <a:ext uri="{FF2B5EF4-FFF2-40B4-BE49-F238E27FC236}">
                  <a16:creationId xmlns:a16="http://schemas.microsoft.com/office/drawing/2014/main" id="{BF8AD4A6-784D-4642-B60A-0AE9CCF48E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9497" y="-39329"/>
              <a:ext cx="12241162" cy="189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29498" y="1850979"/>
              <a:ext cx="12241162" cy="1450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18474" y="3247200"/>
            <a:ext cx="11164726" cy="900000"/>
          </a:xfrm>
        </p:spPr>
        <p:txBody>
          <a:bodyPr>
            <a:normAutofit/>
          </a:bodyPr>
          <a:lstStyle>
            <a:lvl1pPr algn="l">
              <a:lnSpc>
                <a:spcPts val="3400"/>
              </a:lnSpc>
              <a:defRPr sz="2800" b="1" cap="none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4DE6E2-382D-6D41-AC96-C51B46D2462B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0" name="Bild 3" descr="fau-logo-philtheo.eps">
              <a:extLst>
                <a:ext uri="{FF2B5EF4-FFF2-40B4-BE49-F238E27FC236}">
                  <a16:creationId xmlns:a16="http://schemas.microsoft.com/office/drawing/2014/main" id="{4C147F8A-96D3-3D4E-99B7-B6A4370BD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771729-180A-4347-BFAF-4667E4FD35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540067" y="1008672"/>
            <a:ext cx="5398820" cy="5399328"/>
          </a:xfrm>
        </p:spPr>
        <p:txBody>
          <a:bodyPr/>
          <a:lstStyle>
            <a:lvl1pPr marL="277200">
              <a:lnSpc>
                <a:spcPts val="2400"/>
              </a:lnSpc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284380" y="1008672"/>
            <a:ext cx="5398820" cy="5399328"/>
          </a:xfrm>
        </p:spPr>
        <p:txBody>
          <a:bodyPr/>
          <a:lstStyle>
            <a:lvl1pPr marL="2772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A5AE6-B44D-2A4D-BE58-918F869F6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4" name="Gerade Verbindung 3">
            <a:extLst>
              <a:ext uri="{FF2B5EF4-FFF2-40B4-BE49-F238E27FC236}">
                <a16:creationId xmlns:a16="http://schemas.microsoft.com/office/drawing/2014/main" id="{575F0DE8-8D5F-BF4F-A2AB-1DE0EA30E591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AD34F-351F-9245-AE35-B5236F7E6C38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6" name="Bild 3" descr="fau-logo-philtheo.eps">
              <a:extLst>
                <a:ext uri="{FF2B5EF4-FFF2-40B4-BE49-F238E27FC236}">
                  <a16:creationId xmlns:a16="http://schemas.microsoft.com/office/drawing/2014/main" id="{211A4B8E-733C-EB4A-8A76-E1DD2298BB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539C13-1707-5247-861E-6BAD8C695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1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1727317" y="1074038"/>
            <a:ext cx="8640000" cy="4860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951538"/>
            <a:ext cx="73152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AD236-35BB-E04B-9C01-0FD39D2313F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8A872-49C4-D941-A28D-EF8DAC8973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3" name="Gerade Verbindung 3">
            <a:extLst>
              <a:ext uri="{FF2B5EF4-FFF2-40B4-BE49-F238E27FC236}">
                <a16:creationId xmlns:a16="http://schemas.microsoft.com/office/drawing/2014/main" id="{868557BC-0967-3849-8944-03742BFD51E0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6655F-B82E-6541-8E8F-33323E5F9D3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5" name="Bild 3" descr="fau-logo-philtheo.eps">
              <a:extLst>
                <a:ext uri="{FF2B5EF4-FFF2-40B4-BE49-F238E27FC236}">
                  <a16:creationId xmlns:a16="http://schemas.microsoft.com/office/drawing/2014/main" id="{9AE72333-E2D8-D44F-872A-154EC95180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47F3-3315-3B45-B5BB-4E54DB181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01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C094-EDEF-0E4B-8709-136C6E48B2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0" name="Gerade Verbindung 3">
            <a:extLst>
              <a:ext uri="{FF2B5EF4-FFF2-40B4-BE49-F238E27FC236}">
                <a16:creationId xmlns:a16="http://schemas.microsoft.com/office/drawing/2014/main" id="{DA1C50B9-A503-D74E-B854-D2BAF4955FDA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52AAE-68BF-DB47-BE7C-61A3B382E61A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2" name="Bild 3" descr="fau-logo-philtheo.eps">
              <a:extLst>
                <a:ext uri="{FF2B5EF4-FFF2-40B4-BE49-F238E27FC236}">
                  <a16:creationId xmlns:a16="http://schemas.microsoft.com/office/drawing/2014/main" id="{54437FB7-B355-994F-9726-E43CA0430F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5E6038-F9F4-824F-A449-27E52EA69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70295C-8D87-2441-88D6-71D6B36DA00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7" name="Bild 3" descr="fau-logo-philtheo.eps">
              <a:extLst>
                <a:ext uri="{FF2B5EF4-FFF2-40B4-BE49-F238E27FC236}">
                  <a16:creationId xmlns:a16="http://schemas.microsoft.com/office/drawing/2014/main" id="{6786D189-6398-FE47-BA50-646FFC177A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CB924-1ECC-3A4F-BAE0-639D792C4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99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527901" y="122548"/>
            <a:ext cx="7720553" cy="7235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27901" y="1008668"/>
            <a:ext cx="11156101" cy="54000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82868" y="6408741"/>
            <a:ext cx="601133" cy="449259"/>
          </a:xfrm>
          <a:prstGeom prst="rect">
            <a:avLst/>
          </a:prstGeom>
        </p:spPr>
        <p:txBody>
          <a:bodyPr vert="horz" lIns="91440" tIns="0" rIns="0" bIns="0" rtlCol="0" anchor="ctr" anchorCtr="0"/>
          <a:lstStyle>
            <a:lvl1pPr algn="r">
              <a:defRPr sz="1100">
                <a:solidFill>
                  <a:srgbClr val="969696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742586CB-AD95-7B43-A4BD-A094174458C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26F0D-D5F3-CB4D-ACEC-2A4809B8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4426" y="6408740"/>
            <a:ext cx="9952417" cy="44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de-DE" dirty="0"/>
              <a:t>Prof. Dr. Stefan Evert | Lehrstuhl für Korpus- und Computerlinguistik | www.linguistik.uni-erlangen.de | www.stefan-evert.de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78" r:id="rId5"/>
    <p:sldLayoutId id="2147483964" r:id="rId6"/>
    <p:sldLayoutId id="2147483965" r:id="rId7"/>
  </p:sldLayoutIdLst>
  <p:hf hdr="0" ftr="0" dt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Candara" panose="020E0502030303020204" pitchFamily="34" charset="0"/>
          <a:ea typeface="ＭＳ Ｐゴシック" charset="0"/>
          <a:cs typeface="Calibri" panose="020F0502020204030204" pitchFamily="34" charset="0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9pPr>
    </p:titleStyle>
    <p:bodyStyle>
      <a:lvl1pPr marL="236538" indent="-276225" algn="l" defTabSz="457200" rtl="0" eaLnBrk="1" fontAlgn="base" hangingPunct="1">
        <a:lnSpc>
          <a:spcPts val="2400"/>
        </a:lnSpc>
        <a:spcBef>
          <a:spcPts val="480"/>
        </a:spcBef>
        <a:spcAft>
          <a:spcPct val="0"/>
        </a:spcAft>
        <a:buClr>
          <a:srgbClr val="003366"/>
        </a:buClr>
        <a:buSzPct val="100000"/>
        <a:buFont typeface="Lucida Grande" charset="0"/>
        <a:buChar char="●"/>
        <a:defRPr sz="20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30238" indent="-273050" algn="l" defTabSz="457200" rtl="0" eaLnBrk="1" fontAlgn="base" hangingPunct="1">
        <a:lnSpc>
          <a:spcPts val="2200"/>
        </a:lnSpc>
        <a:spcBef>
          <a:spcPts val="432"/>
        </a:spcBef>
        <a:spcAft>
          <a:spcPct val="0"/>
        </a:spcAft>
        <a:buClr>
          <a:srgbClr val="003366"/>
        </a:buClr>
        <a:buSzPct val="80000"/>
        <a:buFont typeface="Lucida Grande" charset="0"/>
        <a:buChar char="●"/>
        <a:tabLst/>
        <a:defRPr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93980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203325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46685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caster.ac.uk/fass/projects/corpus/ZJU/xCBLS/CBLS.ht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corpor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guisticsweb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ception-project.github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di.gy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universaldependencies.org/docs/format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corenlp.run/" TargetMode="Externa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703263" algn="l"/>
              </a:tabLst>
            </a:pPr>
            <a:r>
              <a:rPr lang="en-US" b="0" dirty="0"/>
              <a:t>GRK 2839 – Winter School 2023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Corpus linguistics: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Fundamentals, corpus compilation &amp; annotation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Prof. Dr. Stephanie Evert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Chair of Computational Corpus Linguistics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www.linguistik.uni-erlangen.de</a:t>
            </a:r>
          </a:p>
        </p:txBody>
      </p:sp>
    </p:spTree>
    <p:extLst>
      <p:ext uri="{BB962C8B-B14F-4D97-AF65-F5344CB8AC3E}">
        <p14:creationId xmlns:p14="http://schemas.microsoft.com/office/powerpoint/2010/main" val="108370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corpus linguistics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Dialectology &amp; contrastive linguistics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Historical linguistics &amp; language change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Language description </a:t>
            </a:r>
            <a:r>
              <a:rPr lang="en-US"/>
              <a:t>(e.g. endangered languages)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Language teaching, language acquisition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CALL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Language variation, register studies </a:t>
            </a:r>
            <a:r>
              <a:rPr lang="en-US"/>
              <a:t>(</a:t>
            </a:r>
            <a:r>
              <a:rPr lang="en-US">
                <a:sym typeface="Wingdings"/>
              </a:rPr>
              <a:t>➞ Biber's MDA)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Lexical semantics </a:t>
            </a:r>
            <a:r>
              <a:rPr lang="en-US"/>
              <a:t>(</a:t>
            </a:r>
            <a:r>
              <a:rPr lang="en-US">
                <a:sym typeface="Wingdings"/>
              </a:rPr>
              <a:t>e.g. semantic prosodies)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Lexicography &amp; lexicology </a:t>
            </a:r>
            <a:r>
              <a:rPr lang="en-US"/>
              <a:t>(</a:t>
            </a:r>
            <a:r>
              <a:rPr lang="en-US">
                <a:sym typeface="Wingdings"/>
              </a:rPr>
              <a:t>➞ COBUILD, collocation dictionaries)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Morphology</a:t>
            </a:r>
            <a:r>
              <a:rPr lang="en-US">
                <a:sym typeface="Wingdings"/>
              </a:rPr>
              <a:t> (➞ quantitative productivity)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Phonology</a:t>
            </a:r>
            <a:r>
              <a:rPr lang="en-US"/>
              <a:t> (esp. studies of phonological variation)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10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7377471" y="6048595"/>
            <a:ext cx="430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See McEnery, Xiao &amp; Tono (2006, Unit A10)</a:t>
            </a:r>
            <a:b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</a:b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for examples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38009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corpus linguistics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Pragmatics &amp; discourse analysis </a:t>
            </a:r>
            <a:r>
              <a:rPr lang="en-US" dirty="0"/>
              <a:t>(</a:t>
            </a:r>
            <a:r>
              <a:rPr lang="en-US" dirty="0">
                <a:sym typeface="Wingdings"/>
              </a:rPr>
              <a:t>➞ rhetoric, ideology, politics)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sym typeface="Wingdings"/>
              </a:rPr>
              <a:t>Psycholinguistics &amp; psychology </a:t>
            </a:r>
            <a:r>
              <a:rPr lang="en-US" dirty="0">
                <a:sym typeface="Wingdings"/>
              </a:rPr>
              <a:t>(e.g. frequency &amp; association norms)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Sociolinguistics</a:t>
            </a:r>
            <a:r>
              <a:rPr lang="en-US" dirty="0"/>
              <a:t> (e.g. gender studies, language ideology, power relations)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Stylometry &amp; literary studies </a:t>
            </a:r>
            <a:r>
              <a:rPr lang="en-US" dirty="0"/>
              <a:t>(</a:t>
            </a:r>
            <a:r>
              <a:rPr lang="en-US" dirty="0">
                <a:sym typeface="Wingdings"/>
              </a:rPr>
              <a:t>e.g. authorship attribution, literary stylistics)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sym typeface="Wingdings"/>
              </a:rPr>
              <a:t>Syntax &amp; grammar </a:t>
            </a:r>
            <a:r>
              <a:rPr lang="en-US" dirty="0">
                <a:sym typeface="Wingdings"/>
              </a:rPr>
              <a:t>(➞ Quirk/Greenbaum, LGSWE)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sym typeface="Wingdings"/>
              </a:rPr>
              <a:t>Theoretical linguistics </a:t>
            </a:r>
            <a:r>
              <a:rPr lang="en-US" dirty="0">
                <a:sym typeface="Wingdings"/>
              </a:rPr>
              <a:t>(➞ validation of theoretical predictions)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sym typeface="Wingdings"/>
              </a:rPr>
              <a:t>Translation studies </a:t>
            </a:r>
            <a:r>
              <a:rPr lang="en-US" dirty="0">
                <a:sym typeface="Wingdings"/>
              </a:rPr>
              <a:t>(➞ “</a:t>
            </a:r>
            <a:r>
              <a:rPr lang="en-US" dirty="0" err="1">
                <a:sym typeface="Wingdings"/>
              </a:rPr>
              <a:t>translationese</a:t>
            </a:r>
            <a:r>
              <a:rPr lang="en-US" dirty="0">
                <a:sym typeface="Wingdings"/>
              </a:rPr>
              <a:t>”, CAT)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2"/>
                </a:solidFill>
                <a:sym typeface="Wingdings"/>
              </a:rPr>
              <a:t>Usage-based linguistics </a:t>
            </a:r>
            <a:r>
              <a:rPr lang="en-US" dirty="0">
                <a:sym typeface="Wingdings"/>
              </a:rPr>
              <a:t>(➞ </a:t>
            </a:r>
            <a:r>
              <a:rPr lang="en-US" dirty="0">
                <a:solidFill>
                  <a:schemeClr val="accent1"/>
                </a:solidFill>
                <a:sym typeface="Wingdings"/>
              </a:rPr>
              <a:t>cognitive linguistics</a:t>
            </a:r>
            <a:r>
              <a:rPr lang="en-US" dirty="0">
                <a:sym typeface="Wingdings"/>
              </a:rPr>
              <a:t>, </a:t>
            </a:r>
            <a:r>
              <a:rPr lang="en-US" dirty="0">
                <a:solidFill>
                  <a:schemeClr val="accent2"/>
                </a:solidFill>
                <a:sym typeface="Wingdings"/>
              </a:rPr>
              <a:t>construction grammar</a:t>
            </a:r>
            <a:r>
              <a:rPr lang="en-US" dirty="0">
                <a:sym typeface="Wingding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11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7377471" y="6048595"/>
            <a:ext cx="430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See McEnery, Xiao &amp; Tono (2006, Unit A10)</a:t>
            </a:r>
            <a:b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</a:b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for examples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14191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stages of a typical corpus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8775" indent="-358775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Operationalization</a:t>
            </a:r>
          </a:p>
          <a:p>
            <a:pPr lvl="1"/>
            <a:r>
              <a:rPr lang="en-US" dirty="0"/>
              <a:t>research question ➞ quantitative hypothesis, definition of population (</a:t>
            </a:r>
            <a:r>
              <a:rPr lang="en-US" i="1" dirty="0"/>
              <a:t>sampling frame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358775" indent="-358775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Corpus compilation</a:t>
            </a:r>
          </a:p>
          <a:p>
            <a:pPr lvl="1"/>
            <a:r>
              <a:rPr lang="en-US" dirty="0"/>
              <a:t>selection of texts (from sampling frame), digitization / format conversion</a:t>
            </a:r>
          </a:p>
          <a:p>
            <a:pPr lvl="1"/>
            <a:r>
              <a:rPr lang="en-US" dirty="0"/>
              <a:t>collection of metadata, legal &amp; ethical issues</a:t>
            </a:r>
          </a:p>
          <a:p>
            <a:pPr lvl="1"/>
            <a:r>
              <a:rPr lang="en-US" dirty="0"/>
              <a:t>shortcut: reuse existing corpus (often by selecting a suitable </a:t>
            </a:r>
            <a:r>
              <a:rPr lang="en-US" dirty="0" err="1"/>
              <a:t>subcorpus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360363" indent="-360363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Linguistic annotation</a:t>
            </a:r>
          </a:p>
          <a:p>
            <a:pPr lvl="1"/>
            <a:r>
              <a:rPr lang="en-US" dirty="0"/>
              <a:t>manual annotation, GUI, annotator agreement</a:t>
            </a:r>
          </a:p>
          <a:p>
            <a:pPr lvl="1"/>
            <a:r>
              <a:rPr lang="en-US" dirty="0"/>
              <a:t>automatic annotation with NLP tools for larger corpora</a:t>
            </a:r>
          </a:p>
          <a:p>
            <a:pPr lvl="1"/>
            <a:endParaRPr lang="en-US" dirty="0"/>
          </a:p>
          <a:p>
            <a:pPr marL="358775" indent="-358775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Representation format</a:t>
            </a:r>
            <a:endParaRPr lang="en-US" dirty="0"/>
          </a:p>
          <a:p>
            <a:pPr lvl="1"/>
            <a:r>
              <a:rPr lang="en-US" dirty="0"/>
              <a:t>standards: Unicode, XML, TEI, XCES, … important for archiving and data exchange</a:t>
            </a:r>
          </a:p>
          <a:p>
            <a:pPr lvl="1"/>
            <a:r>
              <a:rPr lang="en-US" dirty="0"/>
              <a:t>efficient binary index formats (e.g. CWB) for corpus search &amp; quantitative analysis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317E41-FD7B-5815-0B68-905653D45AA9}"/>
              </a:ext>
            </a:extLst>
          </p:cNvPr>
          <p:cNvSpPr/>
          <p:nvPr/>
        </p:nvSpPr>
        <p:spPr>
          <a:xfrm>
            <a:off x="8415130" y="4306957"/>
            <a:ext cx="2520000" cy="1080000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95907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stages of a typical corpus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Font typeface="+mj-lt"/>
              <a:buAutoNum type="arabicPeriod" startAt="5"/>
            </a:pPr>
            <a:r>
              <a:rPr lang="en-US" dirty="0">
                <a:solidFill>
                  <a:schemeClr val="accent2"/>
                </a:solidFill>
              </a:rPr>
              <a:t>Indexing &amp; search</a:t>
            </a:r>
          </a:p>
          <a:p>
            <a:pPr lvl="1"/>
            <a:r>
              <a:rPr lang="en-US" dirty="0"/>
              <a:t>search for keyword, phrase, linguistic pattern, … </a:t>
            </a:r>
          </a:p>
          <a:p>
            <a:pPr lvl="1"/>
            <a:r>
              <a:rPr lang="en-US" dirty="0">
                <a:sym typeface="Wingdings"/>
              </a:rPr>
              <a:t>view results as concordance (“</a:t>
            </a:r>
            <a:r>
              <a:rPr lang="en-US" dirty="0" err="1">
                <a:sym typeface="Wingdings"/>
              </a:rPr>
              <a:t>kwic</a:t>
            </a:r>
            <a:r>
              <a:rPr lang="en-US" dirty="0">
                <a:sym typeface="Wingdings"/>
              </a:rPr>
              <a:t>” = keyword in context)</a:t>
            </a:r>
          </a:p>
          <a:p>
            <a:pPr lvl="1"/>
            <a:r>
              <a:rPr lang="en-US" dirty="0">
                <a:sym typeface="Wingdings"/>
              </a:rPr>
              <a:t>analysis = grouping &amp; structuring of concordance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in order to identify recurrent patterns</a:t>
            </a:r>
          </a:p>
          <a:p>
            <a:pPr lvl="1"/>
            <a:r>
              <a:rPr lang="en-US" dirty="0"/>
              <a:t>efficient search based on binary index format</a:t>
            </a:r>
          </a:p>
          <a:p>
            <a:pPr lvl="1"/>
            <a:endParaRPr lang="en-US" dirty="0">
              <a:sym typeface="Wingdings"/>
            </a:endParaRPr>
          </a:p>
          <a:p>
            <a:pPr marL="360363" indent="-360363">
              <a:buFont typeface="+mj-lt"/>
              <a:buAutoNum type="arabicPeriod" startAt="5"/>
            </a:pPr>
            <a:r>
              <a:rPr lang="en-US" dirty="0">
                <a:solidFill>
                  <a:schemeClr val="accent2"/>
                </a:solidFill>
                <a:sym typeface="Wingdings"/>
              </a:rPr>
              <a:t>Quantitative analysis</a:t>
            </a:r>
          </a:p>
          <a:p>
            <a:pPr lvl="1"/>
            <a:r>
              <a:rPr lang="en-US" dirty="0">
                <a:sym typeface="Wingdings"/>
              </a:rPr>
              <a:t>many insights based on systematic analysis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of frequency data (esp. for large corpora)</a:t>
            </a:r>
          </a:p>
          <a:p>
            <a:pPr lvl="1"/>
            <a:r>
              <a:rPr lang="en-US" dirty="0">
                <a:sym typeface="Wingdings"/>
              </a:rPr>
              <a:t>frequency comparison, keywords, co-occurrence</a:t>
            </a:r>
          </a:p>
          <a:p>
            <a:pPr lvl="1"/>
            <a:r>
              <a:rPr lang="en-US" dirty="0">
                <a:sym typeface="Wingdings"/>
              </a:rPr>
              <a:t>statistical hypothesis tests, data analysis, </a:t>
            </a:r>
            <a:r>
              <a:rPr lang="en-US" dirty="0" err="1">
                <a:sym typeface="Wingdings"/>
              </a:rPr>
              <a:t>visualisation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marL="360363" indent="-360363">
              <a:buFont typeface="+mj-lt"/>
              <a:buAutoNum type="arabicPeriod" startAt="5"/>
            </a:pPr>
            <a:r>
              <a:rPr lang="en-US" dirty="0">
                <a:solidFill>
                  <a:schemeClr val="accent2"/>
                </a:solidFill>
                <a:sym typeface="Wingdings"/>
              </a:rPr>
              <a:t>Interpretation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90A244-00EC-E24E-B2DC-AA912A93FA78}"/>
              </a:ext>
            </a:extLst>
          </p:cNvPr>
          <p:cNvGrpSpPr/>
          <p:nvPr/>
        </p:nvGrpSpPr>
        <p:grpSpPr>
          <a:xfrm>
            <a:off x="5555226" y="1008669"/>
            <a:ext cx="6128776" cy="2570274"/>
            <a:chOff x="3657600" y="1887659"/>
            <a:chExt cx="5405769" cy="2524853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166DE3C-1BA7-344B-8B27-9AA4FB7F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8" t="10433" r="1251" b="78313"/>
            <a:stretch/>
          </p:blipFill>
          <p:spPr>
            <a:xfrm>
              <a:off x="3657600" y="1887659"/>
              <a:ext cx="5405769" cy="378254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A8003EF-D304-A942-9C66-7FADB2914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35" t="30014" r="1253" b="7155"/>
            <a:stretch/>
          </p:blipFill>
          <p:spPr>
            <a:xfrm>
              <a:off x="5148816" y="2289429"/>
              <a:ext cx="3914553" cy="2123083"/>
            </a:xfrm>
            <a:prstGeom prst="rect">
              <a:avLst/>
            </a:prstGeom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2B6F29-7C69-DCE7-D314-C22072EBF2CC}"/>
              </a:ext>
            </a:extLst>
          </p:cNvPr>
          <p:cNvSpPr/>
          <p:nvPr/>
        </p:nvSpPr>
        <p:spPr>
          <a:xfrm>
            <a:off x="5555226" y="2628704"/>
            <a:ext cx="2520000" cy="1080000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tomorrow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B7AAD8-C990-2B4C-3B90-734B747026F3}"/>
              </a:ext>
            </a:extLst>
          </p:cNvPr>
          <p:cNvSpPr/>
          <p:nvPr/>
        </p:nvSpPr>
        <p:spPr>
          <a:xfrm>
            <a:off x="8377461" y="4453842"/>
            <a:ext cx="2520000" cy="1080000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31505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corpora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written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spoken </a:t>
            </a:r>
            <a:r>
              <a:rPr lang="en-US">
                <a:solidFill>
                  <a:srgbClr val="3365A2"/>
                </a:solidFill>
              </a:rPr>
              <a:t>vs.</a:t>
            </a:r>
            <a:r>
              <a:rPr lang="en-US"/>
              <a:t> multimodal/multi-media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reference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specialized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synchronic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diachronic (discrete, continuous)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closed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monitor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monolingual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multilingual (parallel, comparable)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unannotated (raw text)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annotated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metadata = information about texts &amp; speakers/authors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linguistic annotation = systematically coded interpretation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corpus size: small &amp; clean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large &amp; messy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measured in M = million (or G = billion) running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7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corpora everybody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Brown Corpus (Francis &amp; Kucera 1964)</a:t>
            </a:r>
          </a:p>
          <a:p>
            <a:pPr lvl="1"/>
            <a:r>
              <a:rPr lang="en-US"/>
              <a:t>American English, written (edited), texts published in 1961</a:t>
            </a:r>
          </a:p>
          <a:p>
            <a:pPr lvl="1"/>
            <a:r>
              <a:rPr lang="en-US"/>
              <a:t>500 samples @ 2000 words from 15 text genres (</a:t>
            </a:r>
            <a:r>
              <a:rPr lang="en-US" i="1"/>
              <a:t>categories</a:t>
            </a:r>
            <a:r>
              <a:rPr lang="en-US"/>
              <a:t>)</a:t>
            </a:r>
          </a:p>
          <a:p>
            <a:r>
              <a:rPr lang="en-US"/>
              <a:t>Brown Family</a:t>
            </a:r>
          </a:p>
          <a:p>
            <a:pPr lvl="1"/>
            <a:r>
              <a:rPr lang="en-US"/>
              <a:t>Brown (AmE, 1961), LOB (BrE, 1961) – Frown (AmE, 1991), FLOB (BrE, 1991)</a:t>
            </a:r>
            <a:br>
              <a:rPr lang="en-US"/>
            </a:br>
            <a:r>
              <a:rPr lang="en-US"/>
              <a:t>– BLOB (BrE, 1931), BE2006 (BrE, 2006)</a:t>
            </a:r>
          </a:p>
          <a:p>
            <a:r>
              <a:rPr lang="en-US"/>
              <a:t>Penn Treebank (Marcus, Santorini &amp; Marcinkiewicz, 1993)</a:t>
            </a:r>
          </a:p>
          <a:p>
            <a:pPr lvl="1"/>
            <a:r>
              <a:rPr lang="en-US"/>
              <a:t>ca. 3 million words of AmE with syntactic analyses (</a:t>
            </a:r>
            <a:r>
              <a:rPr lang="en-US" i="1"/>
              <a:t>parse trees</a:t>
            </a:r>
            <a:r>
              <a:rPr lang="en-US"/>
              <a:t>)</a:t>
            </a:r>
          </a:p>
          <a:p>
            <a:r>
              <a:rPr lang="en-US"/>
              <a:t>British National Corpus (Aston &amp; Burnard 1998)</a:t>
            </a:r>
          </a:p>
          <a:p>
            <a:pPr lvl="1"/>
            <a:r>
              <a:rPr lang="en-US"/>
              <a:t>British English, 90% written / 10% spoken, collected ca. 1991</a:t>
            </a:r>
          </a:p>
          <a:p>
            <a:pPr lvl="1"/>
            <a:r>
              <a:rPr lang="en-US"/>
              <a:t>approx. 100 million words in 4048 files (= texts / collections)</a:t>
            </a:r>
          </a:p>
          <a:p>
            <a:r>
              <a:rPr lang="en-US"/>
              <a:t>Web as Corpus: WaCky (Baroni et al. 2009)</a:t>
            </a:r>
          </a:p>
          <a:p>
            <a:pPr lvl="1"/>
            <a:r>
              <a:rPr lang="en-US"/>
              <a:t>ca. 2 billion words of text from automatically crawled Web pages for each of DE, EN, FR, IT</a:t>
            </a:r>
          </a:p>
          <a:p>
            <a:pPr lvl="1"/>
            <a:r>
              <a:rPr lang="en-US"/>
              <a:t>many other Web as Corpus projects: larger corpora, additional languages (Arachnea, COW, SkE 10</a:t>
            </a:r>
            <a:r>
              <a:rPr lang="en-US" baseline="30000"/>
              <a:t>10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005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textbooks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11280641" cy="540007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McEnery, Tony and Wilson, Andrew (2001). </a:t>
            </a:r>
            <a:r>
              <a:rPr lang="en-US" sz="2200" i="1">
                <a:solidFill>
                  <a:schemeClr val="accent1"/>
                </a:solidFill>
              </a:rPr>
              <a:t>Corpus Linguistics</a:t>
            </a:r>
            <a:r>
              <a:rPr lang="en-US" sz="2200"/>
              <a:t>. Edinburgh University Press, 2</a:t>
            </a:r>
            <a:r>
              <a:rPr lang="en-US" sz="2200" baseline="30000"/>
              <a:t>nd</a:t>
            </a:r>
            <a:r>
              <a:rPr lang="en-US" sz="2200"/>
              <a:t> ed.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McEnery, Tony; Xiao, Richard; Tono, Yukio (2006). </a:t>
            </a:r>
            <a:r>
              <a:rPr lang="en-US" sz="2200" i="1">
                <a:solidFill>
                  <a:schemeClr val="accent1"/>
                </a:solidFill>
              </a:rPr>
              <a:t>Corpus-Based Language Studies: An advanced resource book</a:t>
            </a:r>
            <a:r>
              <a:rPr lang="en-US" sz="2200"/>
              <a:t>. Routledge, London/New York.  </a:t>
            </a:r>
            <a:r>
              <a:rPr lang="en-US" sz="1400">
                <a:hlinkClick r:id="rId3"/>
              </a:rPr>
              <a:t>https://www.lancaster.ac.uk/fass/projects/corpus/ZJU/xCBLS/CBLS.htm</a:t>
            </a:r>
            <a:r>
              <a:rPr lang="en-US" sz="1400"/>
              <a:t>  </a:t>
            </a:r>
            <a:endParaRPr lang="en-US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McEnery, Tony and Hardie, Andrew (2012). </a:t>
            </a:r>
            <a:r>
              <a:rPr lang="en-US" sz="2200" i="1">
                <a:solidFill>
                  <a:schemeClr val="accent1"/>
                </a:solidFill>
              </a:rPr>
              <a:t>Corpus Linguistics: Method, Theory and Practice</a:t>
            </a:r>
            <a:r>
              <a:rPr lang="en-US" sz="2200"/>
              <a:t>. Cambridge University Press, Cambridge.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Lüdeling, Anke and Kytö, Merja (eds.) (2008). </a:t>
            </a:r>
            <a:r>
              <a:rPr lang="en-US" sz="2200" i="1">
                <a:solidFill>
                  <a:schemeClr val="accent1"/>
                </a:solidFill>
              </a:rPr>
              <a:t>Corpus Linguistics. An International Handbook</a:t>
            </a:r>
            <a:r>
              <a:rPr lang="en-US" sz="2200"/>
              <a:t>. Mouton de Gruyter, Berlin.</a:t>
            </a:r>
            <a:endParaRPr lang="en-US" sz="2200" b="1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Kennedy, Graeme D. (1998). </a:t>
            </a:r>
            <a:r>
              <a:rPr lang="en-US" sz="2200" i="1">
                <a:solidFill>
                  <a:schemeClr val="accent1"/>
                </a:solidFill>
              </a:rPr>
              <a:t>An Introduction to Corpus Linguistics</a:t>
            </a:r>
            <a:r>
              <a:rPr lang="en-US" sz="2200"/>
              <a:t>. Longman (Pearson Education Ltd), London and New York.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Hoffmann, Sebastian </a:t>
            </a:r>
            <a:r>
              <a:rPr lang="en-US" sz="2200" i="1"/>
              <a:t>et al.</a:t>
            </a:r>
            <a:r>
              <a:rPr lang="en-US" sz="2200"/>
              <a:t> (2008). </a:t>
            </a:r>
            <a:r>
              <a:rPr lang="en-US" sz="2200" i="1">
                <a:solidFill>
                  <a:schemeClr val="accent1"/>
                </a:solidFill>
              </a:rPr>
              <a:t>Corpus Linguistics with BNCweb – a Practical Guide</a:t>
            </a:r>
            <a:r>
              <a:rPr lang="en-US" sz="2200"/>
              <a:t>, vol. 6 of English Corpus Linguistics. Peter Lang, Frankfurt.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Lemnitzer, Lothar and Zinsmeister, Heike (2015). </a:t>
            </a:r>
            <a:r>
              <a:rPr lang="en-US" sz="2200" i="1">
                <a:solidFill>
                  <a:schemeClr val="accent1"/>
                </a:solidFill>
              </a:rPr>
              <a:t>Korpuslinguistik: Eine Einführung</a:t>
            </a:r>
            <a:r>
              <a:rPr lang="en-US" sz="2200"/>
              <a:t>. Narr, Tübingen, 3rd edition.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23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Important conferences</a:t>
            </a:r>
          </a:p>
          <a:p>
            <a:pPr lvl="1"/>
            <a:r>
              <a:rPr lang="en-US">
                <a:solidFill>
                  <a:schemeClr val="accent2"/>
                </a:solidFill>
              </a:rPr>
              <a:t>Corpus Linguistics </a:t>
            </a:r>
            <a:r>
              <a:rPr lang="en-US"/>
              <a:t>(Lancaster / Birmingham / UK)</a:t>
            </a:r>
          </a:p>
          <a:p>
            <a:pPr lvl="1"/>
            <a:r>
              <a:rPr lang="en-US"/>
              <a:t>ICAME = International Computer Archive of Modern and Medieval English</a:t>
            </a:r>
          </a:p>
          <a:p>
            <a:pPr lvl="1"/>
            <a:r>
              <a:rPr lang="en-US"/>
              <a:t>AACL = American Association for Corpus Linguistics</a:t>
            </a:r>
          </a:p>
          <a:p>
            <a:pPr lvl="1"/>
            <a:r>
              <a:rPr lang="en-US"/>
              <a:t>CILC = International Conference on Corpus Linguistics</a:t>
            </a:r>
          </a:p>
          <a:p>
            <a:pPr lvl="1"/>
            <a:endParaRPr lang="en-US"/>
          </a:p>
          <a:p>
            <a:r>
              <a:rPr lang="en-US"/>
              <a:t>Scientific journals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International Journal of Corpus Linguistics</a:t>
            </a:r>
            <a:r>
              <a:rPr lang="en-US" i="1"/>
              <a:t> </a:t>
            </a:r>
            <a:r>
              <a:rPr lang="en-US"/>
              <a:t>(IJCL)</a:t>
            </a:r>
          </a:p>
          <a:p>
            <a:pPr lvl="1"/>
            <a:r>
              <a:rPr lang="en-US" i="1"/>
              <a:t>Corpora</a:t>
            </a:r>
          </a:p>
          <a:p>
            <a:pPr lvl="1"/>
            <a:r>
              <a:rPr lang="en-US" i="1"/>
              <a:t>ICAME Journal</a:t>
            </a:r>
          </a:p>
          <a:p>
            <a:pPr lvl="1"/>
            <a:r>
              <a:rPr lang="en-US" i="1"/>
              <a:t>Corpus Linguistics and Linguistic Theory</a:t>
            </a:r>
            <a:r>
              <a:rPr lang="en-US"/>
              <a:t> (CLLT)</a:t>
            </a:r>
          </a:p>
          <a:p>
            <a:pPr lvl="1"/>
            <a:endParaRPr lang="en-US"/>
          </a:p>
          <a:p>
            <a:r>
              <a:rPr lang="en-US"/>
              <a:t>Web resources</a:t>
            </a:r>
          </a:p>
          <a:p>
            <a:pPr lvl="1"/>
            <a:r>
              <a:rPr lang="en-US">
                <a:solidFill>
                  <a:schemeClr val="accent2"/>
                </a:solidFill>
              </a:rPr>
              <a:t>David Lee's bookmarks </a:t>
            </a:r>
            <a:r>
              <a:rPr lang="en-US"/>
              <a:t>(maintained by </a:t>
            </a:r>
            <a:r>
              <a:rPr lang="en-US">
                <a:solidFill>
                  <a:schemeClr val="accent1"/>
                </a:solidFill>
              </a:rPr>
              <a:t>Martin Weisser</a:t>
            </a:r>
            <a:r>
              <a:rPr lang="en-US"/>
              <a:t>): </a:t>
            </a:r>
            <a:r>
              <a:rPr lang="en-US">
                <a:solidFill>
                  <a:schemeClr val="accent4"/>
                </a:solidFill>
                <a:hlinkClick r:id="rId3"/>
              </a:rPr>
              <a:t>http://tiny.cc/corpora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/>
              <a:t>(navigation: </a:t>
            </a:r>
            <a:r>
              <a:rPr lang="en-US">
                <a:solidFill>
                  <a:schemeClr val="accent1"/>
                </a:solidFill>
              </a:rPr>
              <a:t>CBL Links</a:t>
            </a:r>
            <a:r>
              <a:rPr lang="en-US"/>
              <a:t>)</a:t>
            </a:r>
          </a:p>
          <a:p>
            <a:pPr lvl="1"/>
            <a:r>
              <a:rPr lang="en-US"/>
              <a:t>Linguistics Web (Sabine Bartsch): </a:t>
            </a:r>
            <a:r>
              <a:rPr lang="en-US">
                <a:solidFill>
                  <a:srgbClr val="8064A2"/>
                </a:solidFill>
                <a:hlinkClick r:id="rId4"/>
              </a:rPr>
              <a:t>http://www.linguisticsweb.org/</a:t>
            </a:r>
            <a:r>
              <a:rPr lang="en-US">
                <a:solidFill>
                  <a:srgbClr val="8064A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99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09D0-0EAB-F6A5-D319-F0F1B62F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Corpus design</a:t>
            </a:r>
          </a:p>
        </p:txBody>
      </p:sp>
    </p:spTree>
    <p:extLst>
      <p:ext uri="{BB962C8B-B14F-4D97-AF65-F5344CB8AC3E}">
        <p14:creationId xmlns:p14="http://schemas.microsoft.com/office/powerpoint/2010/main" val="263520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auto">
          <a:xfrm flipH="1" flipV="1">
            <a:off x="1836393" y="3071568"/>
            <a:ext cx="889000" cy="1498600"/>
          </a:xfrm>
          <a:prstGeom prst="rect">
            <a:avLst/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 flipH="1" flipV="1">
            <a:off x="5791923" y="3088558"/>
            <a:ext cx="889000" cy="149860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MS PGothic" charset="0"/>
              </a:rPr>
              <a:t>What is representativeness?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8579464" y="4587158"/>
            <a:ext cx="2603500" cy="1282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linguistic research question</a:t>
            </a:r>
            <a:endParaRPr lang="en-US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922492" y="4587158"/>
            <a:ext cx="3656972" cy="1282700"/>
            <a:chOff x="3595138" y="5067300"/>
            <a:chExt cx="3656972" cy="1282700"/>
          </a:xfrm>
        </p:grpSpPr>
        <p:sp>
          <p:nvSpPr>
            <p:cNvPr id="12" name="Left Arrow 11"/>
            <p:cNvSpPr>
              <a:spLocks noChangeArrowheads="1"/>
            </p:cNvSpPr>
            <p:nvPr/>
          </p:nvSpPr>
          <p:spPr bwMode="auto">
            <a:xfrm>
              <a:off x="6235700" y="5474650"/>
              <a:ext cx="1016410" cy="468000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" name="Rounded Rectangle 4"/>
            <p:cNvSpPr>
              <a:spLocks noChangeArrowheads="1"/>
            </p:cNvSpPr>
            <p:nvPr/>
          </p:nvSpPr>
          <p:spPr bwMode="auto">
            <a:xfrm>
              <a:off x="3595138" y="5067300"/>
              <a:ext cx="2627862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operationalized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hypothesis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about “language”</a:t>
              </a: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966963" y="4587158"/>
            <a:ext cx="3942829" cy="1282700"/>
            <a:chOff x="-360391" y="5067300"/>
            <a:chExt cx="3942829" cy="1282700"/>
          </a:xfrm>
        </p:grpSpPr>
        <p:sp>
          <p:nvSpPr>
            <p:cNvPr id="9" name="Left-Right Arrow 8"/>
            <p:cNvSpPr>
              <a:spLocks noChangeArrowheads="1"/>
            </p:cNvSpPr>
            <p:nvPr/>
          </p:nvSpPr>
          <p:spPr bwMode="auto">
            <a:xfrm>
              <a:off x="2279977" y="5474650"/>
              <a:ext cx="1302461" cy="468000"/>
            </a:xfrm>
            <a:prstGeom prst="leftRightArrow">
              <a:avLst>
                <a:gd name="adj1" fmla="val 50000"/>
                <a:gd name="adj2" fmla="val 62905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-360391" y="5067300"/>
              <a:ext cx="2627861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corpus data</a:t>
              </a:r>
            </a:p>
            <a:p>
              <a:pPr algn="ctr"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(frequencies)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966963" y="1788868"/>
            <a:ext cx="6583391" cy="1299690"/>
            <a:chOff x="-360391" y="2269010"/>
            <a:chExt cx="6583391" cy="1299690"/>
          </a:xfrm>
        </p:grpSpPr>
        <p:sp>
          <p:nvSpPr>
            <p:cNvPr id="10" name="Left-Right Arrow 9"/>
            <p:cNvSpPr>
              <a:spLocks noChangeArrowheads="1"/>
            </p:cNvSpPr>
            <p:nvPr/>
          </p:nvSpPr>
          <p:spPr bwMode="auto">
            <a:xfrm>
              <a:off x="2267470" y="2684855"/>
              <a:ext cx="1327668" cy="468000"/>
            </a:xfrm>
            <a:prstGeom prst="leftRightArrow">
              <a:avLst>
                <a:gd name="adj1" fmla="val 50000"/>
                <a:gd name="adj2" fmla="val 62905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3595138" y="2269010"/>
              <a:ext cx="2627862" cy="129969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chemeClr val="l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population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chemeClr val="l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(of “objects”)</a:t>
              </a:r>
            </a:p>
          </p:txBody>
        </p:sp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-360391" y="2269010"/>
              <a:ext cx="2627861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representative </a:t>
              </a:r>
              <a:b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random sample</a:t>
              </a:r>
            </a:p>
          </p:txBody>
        </p: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918654" y="2118502"/>
            <a:ext cx="24373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b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(hypothesis tests)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16871C-F423-6E79-383C-7810B77B2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51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corpus?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7225" y="1760229"/>
            <a:ext cx="5797550" cy="3927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AA5E7C-8882-5A03-5814-73707B043A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9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E933-C917-B045-BA44-BA4B1E42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corpus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5406-5F3B-DC47-AC32-FF280A6E7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accent2"/>
              </a:solidFill>
            </a:endParaRPr>
          </a:p>
          <a:p>
            <a:r>
              <a:rPr lang="en-US" b="1">
                <a:solidFill>
                  <a:schemeClr val="accent2"/>
                </a:solidFill>
              </a:rPr>
              <a:t>Representativeness</a:t>
            </a:r>
          </a:p>
          <a:p>
            <a:pPr lvl="1"/>
            <a:r>
              <a:rPr lang="en-US"/>
              <a:t>a corpus should be representative of the (sub-)language to be studied</a:t>
            </a:r>
          </a:p>
          <a:p>
            <a:pPr lvl="1"/>
            <a:r>
              <a:rPr lang="en-US"/>
              <a:t>statistics: random sample</a:t>
            </a:r>
          </a:p>
          <a:p>
            <a:pPr lvl="1"/>
            <a:r>
              <a:rPr lang="en-US"/>
              <a:t>full representativeness difficult to achieve</a:t>
            </a:r>
          </a:p>
          <a:p>
            <a:pPr lvl="1"/>
            <a:r>
              <a:rPr lang="en-US"/>
              <a:t>must at least be </a:t>
            </a:r>
            <a:r>
              <a:rPr lang="en-US" b="1">
                <a:solidFill>
                  <a:schemeClr val="accent2"/>
                </a:solidFill>
              </a:rPr>
              <a:t>balanced</a:t>
            </a:r>
            <a:r>
              <a:rPr lang="en-US"/>
              <a:t> (= good coverage of different registers, speakers, …)</a:t>
            </a:r>
          </a:p>
          <a:p>
            <a:pPr lvl="1"/>
            <a:r>
              <a:rPr lang="en-US"/>
              <a:t>and avoid </a:t>
            </a:r>
            <a:r>
              <a:rPr lang="en-US" b="1">
                <a:solidFill>
                  <a:schemeClr val="accent1"/>
                </a:solidFill>
              </a:rPr>
              <a:t>bias</a:t>
            </a:r>
            <a:r>
              <a:rPr lang="en-US"/>
              <a:t> or </a:t>
            </a:r>
            <a:r>
              <a:rPr lang="en-US" b="1">
                <a:solidFill>
                  <a:schemeClr val="accent1"/>
                </a:solidFill>
              </a:rPr>
              <a:t>skew</a:t>
            </a:r>
            <a:r>
              <a:rPr lang="en-US"/>
              <a:t> towards any particular group of speakers, text type, topic, …</a:t>
            </a:r>
          </a:p>
          <a:p>
            <a:pPr lvl="1"/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Comparability</a:t>
            </a:r>
          </a:p>
          <a:p>
            <a:pPr lvl="1"/>
            <a:r>
              <a:rPr lang="en-US"/>
              <a:t>corpus linguistic analysis often builds on frequency comparison</a:t>
            </a:r>
            <a:br>
              <a:rPr lang="en-US"/>
            </a:br>
            <a:r>
              <a:rPr lang="en-US"/>
              <a:t>between different corpora or sub-corpora</a:t>
            </a:r>
          </a:p>
          <a:p>
            <a:pPr lvl="1"/>
            <a:r>
              <a:rPr lang="en-US"/>
              <a:t>prerequisite: comparable corpora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180AD-959D-A04A-9A6F-F619F3459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51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22CF148-3596-DE4C-90DE-E9D998380331}"/>
              </a:ext>
            </a:extLst>
          </p:cNvPr>
          <p:cNvGrpSpPr/>
          <p:nvPr/>
        </p:nvGrpSpPr>
        <p:grpSpPr>
          <a:xfrm>
            <a:off x="6108701" y="4189420"/>
            <a:ext cx="5571376" cy="2595570"/>
            <a:chOff x="6108701" y="4189420"/>
            <a:chExt cx="5571376" cy="259557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37E36C3-AE2E-ED48-B778-CF382058E6B6}"/>
                </a:ext>
              </a:extLst>
            </p:cNvPr>
            <p:cNvGrpSpPr/>
            <p:nvPr/>
          </p:nvGrpSpPr>
          <p:grpSpPr>
            <a:xfrm>
              <a:off x="6108701" y="4193703"/>
              <a:ext cx="5571376" cy="2591287"/>
              <a:chOff x="6108701" y="4193703"/>
              <a:chExt cx="5571376" cy="2591287"/>
            </a:xfrm>
          </p:grpSpPr>
          <p:sp>
            <p:nvSpPr>
              <p:cNvPr id="5" name="Rounded Rectangle">
                <a:extLst>
                  <a:ext uri="{FF2B5EF4-FFF2-40B4-BE49-F238E27FC236}">
                    <a16:creationId xmlns:a16="http://schemas.microsoft.com/office/drawing/2014/main" id="{309C9231-D39E-664F-A181-EA86F383EDBE}"/>
                  </a:ext>
                </a:extLst>
              </p:cNvPr>
              <p:cNvSpPr/>
              <p:nvPr/>
            </p:nvSpPr>
            <p:spPr>
              <a:xfrm>
                <a:off x="6108701" y="4193703"/>
                <a:ext cx="5571376" cy="2233220"/>
              </a:xfrm>
              <a:prstGeom prst="roundRect">
                <a:avLst>
                  <a:gd name="adj" fmla="val 9494"/>
                </a:avLst>
              </a:prstGeom>
              <a:gradFill flip="none" rotWithShape="1">
                <a:gsLst>
                  <a:gs pos="0">
                    <a:srgbClr val="FCEBEA"/>
                  </a:gs>
                  <a:gs pos="100000">
                    <a:srgbClr val="F6B1AA"/>
                  </a:gs>
                </a:gsLst>
                <a:lin ang="3600000" scaled="0"/>
              </a:gradFill>
              <a:ln w="38100" cap="flat">
                <a:solidFill>
                  <a:schemeClr val="accent2"/>
                </a:solidFill>
                <a:prstDash val="solid"/>
                <a:miter lim="400000"/>
              </a:ln>
              <a:effectLst>
                <a:outerShdw blurRad="127000" dist="76200" dir="2700000" rotWithShape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>
                    <a:effectLst>
                      <a:outerShdw blurRad="25400" dir="5400000" rotWithShape="0">
                        <a:srgbClr val="FFFFFF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" name="BNC">
                <a:extLst>
                  <a:ext uri="{FF2B5EF4-FFF2-40B4-BE49-F238E27FC236}">
                    <a16:creationId xmlns:a16="http://schemas.microsoft.com/office/drawing/2014/main" id="{2C5E8635-E2F5-2D48-ADE5-5507CA74702A}"/>
                  </a:ext>
                </a:extLst>
              </p:cNvPr>
              <p:cNvSpPr/>
              <p:nvPr/>
            </p:nvSpPr>
            <p:spPr>
              <a:xfrm>
                <a:off x="9737007" y="6405399"/>
                <a:ext cx="1943059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50400" rIns="0" bIns="50800" numCol="1" anchor="ctr">
                <a:spAutoFit/>
              </a:bodyPr>
              <a:lstStyle>
                <a:lvl1pPr algn="l">
                  <a:defRPr sz="1800" b="1">
                    <a:solidFill>
                      <a:srgbClr val="941100"/>
                    </a:solidFill>
                  </a:defRPr>
                </a:lvl1pPr>
              </a:lstStyle>
              <a:p>
                <a:pPr algn="r"/>
                <a:r>
                  <a:rPr lang="en-US"/>
                  <a:t>sampling frame</a:t>
                </a:r>
                <a:endParaRPr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6B147D4-598E-094A-A751-46C39AD9E515}"/>
                  </a:ext>
                </a:extLst>
              </p:cNvPr>
              <p:cNvCxnSpPr>
                <a:cxnSpLocks/>
                <a:stCxn id="5" idx="0"/>
                <a:endCxn id="5" idx="2"/>
              </p:cNvCxnSpPr>
              <p:nvPr/>
            </p:nvCxnSpPr>
            <p:spPr>
              <a:xfrm>
                <a:off x="8894389" y="4193703"/>
                <a:ext cx="0" cy="223322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BNC">
              <a:extLst>
                <a:ext uri="{FF2B5EF4-FFF2-40B4-BE49-F238E27FC236}">
                  <a16:creationId xmlns:a16="http://schemas.microsoft.com/office/drawing/2014/main" id="{A745233D-EE19-DB4D-8820-D85551C8DAE6}"/>
                </a:ext>
              </a:extLst>
            </p:cNvPr>
            <p:cNvSpPr/>
            <p:nvPr/>
          </p:nvSpPr>
          <p:spPr>
            <a:xfrm>
              <a:off x="6239884" y="4190869"/>
              <a:ext cx="908168" cy="317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50400" rIns="0" bIns="50800" numCol="1" anchor="ctr">
              <a:spAutoFit/>
            </a:bodyPr>
            <a:lstStyle>
              <a:lvl1pPr algn="l">
                <a:defRPr sz="1800" b="1">
                  <a:solidFill>
                    <a:srgbClr val="941100"/>
                  </a:solidFill>
                </a:defRPr>
              </a:lvl1pPr>
            </a:lstStyle>
            <a:p>
              <a:r>
                <a:rPr lang="en-US" sz="1400"/>
                <a:t>spoken</a:t>
              </a:r>
              <a:endParaRPr/>
            </a:p>
          </p:txBody>
        </p:sp>
        <p:sp>
          <p:nvSpPr>
            <p:cNvPr id="120" name="BNC">
              <a:extLst>
                <a:ext uri="{FF2B5EF4-FFF2-40B4-BE49-F238E27FC236}">
                  <a16:creationId xmlns:a16="http://schemas.microsoft.com/office/drawing/2014/main" id="{2484D311-142D-4C49-8165-0819CADD7526}"/>
                </a:ext>
              </a:extLst>
            </p:cNvPr>
            <p:cNvSpPr/>
            <p:nvPr/>
          </p:nvSpPr>
          <p:spPr>
            <a:xfrm>
              <a:off x="10608671" y="4189420"/>
              <a:ext cx="908168" cy="317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50400" rIns="0" bIns="50800" numCol="1" anchor="ctr">
              <a:spAutoFit/>
            </a:bodyPr>
            <a:lstStyle>
              <a:lvl1pPr algn="l">
                <a:defRPr sz="1800" b="1">
                  <a:solidFill>
                    <a:srgbClr val="941100"/>
                  </a:solidFill>
                </a:defRPr>
              </a:lvl1pPr>
            </a:lstStyle>
            <a:p>
              <a:pPr algn="r"/>
              <a:r>
                <a:rPr lang="en-US" sz="1400"/>
                <a:t>written</a:t>
              </a:r>
              <a:endParaRPr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2FC1F71-45A1-E14F-9B06-314B5D7E2353}"/>
              </a:ext>
            </a:extLst>
          </p:cNvPr>
          <p:cNvGrpSpPr/>
          <p:nvPr/>
        </p:nvGrpSpPr>
        <p:grpSpPr>
          <a:xfrm>
            <a:off x="6214807" y="4284736"/>
            <a:ext cx="5299382" cy="2080777"/>
            <a:chOff x="6214807" y="4284736"/>
            <a:chExt cx="5299382" cy="2080777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D428E574-0460-3648-892E-6742EF8C5E1D}"/>
                </a:ext>
              </a:extLst>
            </p:cNvPr>
            <p:cNvSpPr/>
            <p:nvPr/>
          </p:nvSpPr>
          <p:spPr>
            <a:xfrm>
              <a:off x="9049919" y="50808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8E208F8D-53AE-BE49-9905-7B1203470007}"/>
                </a:ext>
              </a:extLst>
            </p:cNvPr>
            <p:cNvSpPr/>
            <p:nvPr/>
          </p:nvSpPr>
          <p:spPr>
            <a:xfrm>
              <a:off x="6498298" y="454225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618A7621-10C3-5A43-BB7D-FC366BD3CC1C}"/>
                </a:ext>
              </a:extLst>
            </p:cNvPr>
            <p:cNvSpPr/>
            <p:nvPr/>
          </p:nvSpPr>
          <p:spPr>
            <a:xfrm>
              <a:off x="9389518" y="62385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40E8FF08-C382-E34F-A4BE-8AAFDAB7AD2D}"/>
                </a:ext>
              </a:extLst>
            </p:cNvPr>
            <p:cNvSpPr/>
            <p:nvPr/>
          </p:nvSpPr>
          <p:spPr>
            <a:xfrm>
              <a:off x="8535834" y="52713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5356CC3D-77DF-9941-B38D-F7F5D492D6D4}"/>
                </a:ext>
              </a:extLst>
            </p:cNvPr>
            <p:cNvSpPr/>
            <p:nvPr/>
          </p:nvSpPr>
          <p:spPr>
            <a:xfrm>
              <a:off x="9329729" y="429699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1637D463-4D87-3845-BE2C-79C2551FED9B}"/>
                </a:ext>
              </a:extLst>
            </p:cNvPr>
            <p:cNvSpPr/>
            <p:nvPr/>
          </p:nvSpPr>
          <p:spPr>
            <a:xfrm>
              <a:off x="7188691" y="42847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543576DB-BD91-4140-9513-74952D2C449E}"/>
                </a:ext>
              </a:extLst>
            </p:cNvPr>
            <p:cNvSpPr/>
            <p:nvPr/>
          </p:nvSpPr>
          <p:spPr>
            <a:xfrm>
              <a:off x="6824876" y="488890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CCD7917A-A19B-4B4B-85F5-E51167BF098A}"/>
                </a:ext>
              </a:extLst>
            </p:cNvPr>
            <p:cNvSpPr/>
            <p:nvPr/>
          </p:nvSpPr>
          <p:spPr>
            <a:xfrm>
              <a:off x="7654333" y="52078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C7BF1862-226E-0247-ACA1-F72B8202E07F}"/>
                </a:ext>
              </a:extLst>
            </p:cNvPr>
            <p:cNvSpPr/>
            <p:nvPr/>
          </p:nvSpPr>
          <p:spPr>
            <a:xfrm>
              <a:off x="9277664" y="554531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7449A574-E076-7348-B633-86B5B5D38A7B}"/>
                </a:ext>
              </a:extLst>
            </p:cNvPr>
            <p:cNvSpPr/>
            <p:nvPr/>
          </p:nvSpPr>
          <p:spPr>
            <a:xfrm>
              <a:off x="7116608" y="544645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9EC2C8F0-978E-3B4F-894F-5A015606A1C6}"/>
                </a:ext>
              </a:extLst>
            </p:cNvPr>
            <p:cNvSpPr/>
            <p:nvPr/>
          </p:nvSpPr>
          <p:spPr>
            <a:xfrm>
              <a:off x="7001579" y="522077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3BA2B780-409F-5449-8BCD-9D3DD3E4F20C}"/>
                </a:ext>
              </a:extLst>
            </p:cNvPr>
            <p:cNvSpPr/>
            <p:nvPr/>
          </p:nvSpPr>
          <p:spPr>
            <a:xfrm>
              <a:off x="8359892" y="544645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582FB034-AD24-C74A-9FC1-2DB2D30B40A7}"/>
                </a:ext>
              </a:extLst>
            </p:cNvPr>
            <p:cNvSpPr/>
            <p:nvPr/>
          </p:nvSpPr>
          <p:spPr>
            <a:xfrm>
              <a:off x="8225138" y="477971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A476FB22-8A26-5848-B9BB-60A57DCCD500}"/>
                </a:ext>
              </a:extLst>
            </p:cNvPr>
            <p:cNvSpPr/>
            <p:nvPr/>
          </p:nvSpPr>
          <p:spPr>
            <a:xfrm>
              <a:off x="7898394" y="570093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F0F1C47A-56C0-1045-B185-306CC491B8DB}"/>
                </a:ext>
              </a:extLst>
            </p:cNvPr>
            <p:cNvSpPr/>
            <p:nvPr/>
          </p:nvSpPr>
          <p:spPr>
            <a:xfrm>
              <a:off x="7569445" y="460474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C3BE6425-C6E7-B041-8529-E53485950B23}"/>
                </a:ext>
              </a:extLst>
            </p:cNvPr>
            <p:cNvSpPr/>
            <p:nvPr/>
          </p:nvSpPr>
          <p:spPr>
            <a:xfrm>
              <a:off x="6321982" y="473985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5CD26080-573E-5C4B-BEA4-8FCBBCF71A71}"/>
                </a:ext>
              </a:extLst>
            </p:cNvPr>
            <p:cNvSpPr/>
            <p:nvPr/>
          </p:nvSpPr>
          <p:spPr>
            <a:xfrm>
              <a:off x="6444130" y="562055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8007F90A-9E1A-7441-A969-088E46DF223D}"/>
                </a:ext>
              </a:extLst>
            </p:cNvPr>
            <p:cNvSpPr/>
            <p:nvPr/>
          </p:nvSpPr>
          <p:spPr>
            <a:xfrm>
              <a:off x="7854442" y="457091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480A5C09-C39D-9145-92F5-CA1E648E3060}"/>
                </a:ext>
              </a:extLst>
            </p:cNvPr>
            <p:cNvSpPr/>
            <p:nvPr/>
          </p:nvSpPr>
          <p:spPr>
            <a:xfrm>
              <a:off x="7148052" y="596930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B2349630-D610-C54B-8267-E2AF0F1C5A7B}"/>
                </a:ext>
              </a:extLst>
            </p:cNvPr>
            <p:cNvSpPr/>
            <p:nvPr/>
          </p:nvSpPr>
          <p:spPr>
            <a:xfrm>
              <a:off x="7565872" y="61750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7B05259D-F7D4-3A42-BA19-D9916FDE51C6}"/>
                </a:ext>
              </a:extLst>
            </p:cNvPr>
            <p:cNvSpPr/>
            <p:nvPr/>
          </p:nvSpPr>
          <p:spPr>
            <a:xfrm>
              <a:off x="6347132" y="610613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ACCCFFB1-9FBD-914F-864C-6D86B2474843}"/>
                </a:ext>
              </a:extLst>
            </p:cNvPr>
            <p:cNvSpPr/>
            <p:nvPr/>
          </p:nvSpPr>
          <p:spPr>
            <a:xfrm>
              <a:off x="6214807" y="52468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C15284D4-4F0E-FE43-BABB-AF4D9996D649}"/>
                </a:ext>
              </a:extLst>
            </p:cNvPr>
            <p:cNvSpPr/>
            <p:nvPr/>
          </p:nvSpPr>
          <p:spPr>
            <a:xfrm>
              <a:off x="8559843" y="6064929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6EFF50A6-FF91-9F48-A716-1BD128710A84}"/>
                </a:ext>
              </a:extLst>
            </p:cNvPr>
            <p:cNvSpPr/>
            <p:nvPr/>
          </p:nvSpPr>
          <p:spPr>
            <a:xfrm>
              <a:off x="8583451" y="43985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>
              <a:extLst>
                <a:ext uri="{FF2B5EF4-FFF2-40B4-BE49-F238E27FC236}">
                  <a16:creationId xmlns:a16="http://schemas.microsoft.com/office/drawing/2014/main" id="{3F48DAB9-BAD1-9A46-AEEA-85D3B702AFB5}"/>
                </a:ext>
              </a:extLst>
            </p:cNvPr>
            <p:cNvSpPr/>
            <p:nvPr/>
          </p:nvSpPr>
          <p:spPr>
            <a:xfrm>
              <a:off x="9816248" y="605621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>
              <a:extLst>
                <a:ext uri="{FF2B5EF4-FFF2-40B4-BE49-F238E27FC236}">
                  <a16:creationId xmlns:a16="http://schemas.microsoft.com/office/drawing/2014/main" id="{02ADA69A-2186-714C-ADA3-6624C8677EA0}"/>
                </a:ext>
              </a:extLst>
            </p:cNvPr>
            <p:cNvSpPr/>
            <p:nvPr/>
          </p:nvSpPr>
          <p:spPr>
            <a:xfrm>
              <a:off x="10517409" y="615816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>
              <a:extLst>
                <a:ext uri="{FF2B5EF4-FFF2-40B4-BE49-F238E27FC236}">
                  <a16:creationId xmlns:a16="http://schemas.microsoft.com/office/drawing/2014/main" id="{B03F8EE5-60B5-5D46-935E-9809B9CD88CA}"/>
                </a:ext>
              </a:extLst>
            </p:cNvPr>
            <p:cNvSpPr/>
            <p:nvPr/>
          </p:nvSpPr>
          <p:spPr>
            <a:xfrm>
              <a:off x="10982837" y="59457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>
              <a:extLst>
                <a:ext uri="{FF2B5EF4-FFF2-40B4-BE49-F238E27FC236}">
                  <a16:creationId xmlns:a16="http://schemas.microsoft.com/office/drawing/2014/main" id="{AEECBF27-03D6-E84C-83B6-158CA928D12F}"/>
                </a:ext>
              </a:extLst>
            </p:cNvPr>
            <p:cNvSpPr/>
            <p:nvPr/>
          </p:nvSpPr>
          <p:spPr>
            <a:xfrm>
              <a:off x="11387189" y="565769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>
              <a:extLst>
                <a:ext uri="{FF2B5EF4-FFF2-40B4-BE49-F238E27FC236}">
                  <a16:creationId xmlns:a16="http://schemas.microsoft.com/office/drawing/2014/main" id="{ACB6C07C-D48E-6949-BB01-6E11A9FC2E37}"/>
                </a:ext>
              </a:extLst>
            </p:cNvPr>
            <p:cNvSpPr/>
            <p:nvPr/>
          </p:nvSpPr>
          <p:spPr>
            <a:xfrm>
              <a:off x="11113411" y="491929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>
              <a:extLst>
                <a:ext uri="{FF2B5EF4-FFF2-40B4-BE49-F238E27FC236}">
                  <a16:creationId xmlns:a16="http://schemas.microsoft.com/office/drawing/2014/main" id="{F50007FE-7096-194A-829F-CC71734D7769}"/>
                </a:ext>
              </a:extLst>
            </p:cNvPr>
            <p:cNvSpPr/>
            <p:nvPr/>
          </p:nvSpPr>
          <p:spPr>
            <a:xfrm>
              <a:off x="11246966" y="459419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>
              <a:extLst>
                <a:ext uri="{FF2B5EF4-FFF2-40B4-BE49-F238E27FC236}">
                  <a16:creationId xmlns:a16="http://schemas.microsoft.com/office/drawing/2014/main" id="{943EEAA1-CF03-1549-9410-F078DFAB396F}"/>
                </a:ext>
              </a:extLst>
            </p:cNvPr>
            <p:cNvSpPr/>
            <p:nvPr/>
          </p:nvSpPr>
          <p:spPr>
            <a:xfrm>
              <a:off x="10428022" y="504629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>
              <a:extLst>
                <a:ext uri="{FF2B5EF4-FFF2-40B4-BE49-F238E27FC236}">
                  <a16:creationId xmlns:a16="http://schemas.microsoft.com/office/drawing/2014/main" id="{06D7675A-2A62-CC42-9EC7-FF1B6BE2DCC7}"/>
                </a:ext>
              </a:extLst>
            </p:cNvPr>
            <p:cNvSpPr/>
            <p:nvPr/>
          </p:nvSpPr>
          <p:spPr>
            <a:xfrm>
              <a:off x="10582081" y="43985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>
              <a:extLst>
                <a:ext uri="{FF2B5EF4-FFF2-40B4-BE49-F238E27FC236}">
                  <a16:creationId xmlns:a16="http://schemas.microsoft.com/office/drawing/2014/main" id="{6F3A9020-CA79-774C-BAF2-5D6F1AA56E8B}"/>
                </a:ext>
              </a:extLst>
            </p:cNvPr>
            <p:cNvSpPr/>
            <p:nvPr/>
          </p:nvSpPr>
          <p:spPr>
            <a:xfrm>
              <a:off x="10708536" y="540193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>
              <a:extLst>
                <a:ext uri="{FF2B5EF4-FFF2-40B4-BE49-F238E27FC236}">
                  <a16:creationId xmlns:a16="http://schemas.microsoft.com/office/drawing/2014/main" id="{3E047E01-1580-4246-B224-0D14734266B0}"/>
                </a:ext>
              </a:extLst>
            </p:cNvPr>
            <p:cNvSpPr/>
            <p:nvPr/>
          </p:nvSpPr>
          <p:spPr>
            <a:xfrm>
              <a:off x="9931689" y="565021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Circle">
              <a:extLst>
                <a:ext uri="{FF2B5EF4-FFF2-40B4-BE49-F238E27FC236}">
                  <a16:creationId xmlns:a16="http://schemas.microsoft.com/office/drawing/2014/main" id="{6A25A2D5-C409-B744-8005-69662354C82B}"/>
                </a:ext>
              </a:extLst>
            </p:cNvPr>
            <p:cNvSpPr/>
            <p:nvPr/>
          </p:nvSpPr>
          <p:spPr>
            <a:xfrm>
              <a:off x="9777630" y="493440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Circle">
              <a:extLst>
                <a:ext uri="{FF2B5EF4-FFF2-40B4-BE49-F238E27FC236}">
                  <a16:creationId xmlns:a16="http://schemas.microsoft.com/office/drawing/2014/main" id="{8A889D7F-39FB-3E40-8FD0-911858149413}"/>
                </a:ext>
              </a:extLst>
            </p:cNvPr>
            <p:cNvSpPr/>
            <p:nvPr/>
          </p:nvSpPr>
          <p:spPr>
            <a:xfrm>
              <a:off x="9712648" y="451371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Representativeness &amp;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5126453" cy="5647771"/>
          </a:xfrm>
        </p:spPr>
        <p:txBody>
          <a:bodyPr/>
          <a:lstStyle/>
          <a:p>
            <a:r>
              <a:rPr lang="de-DE"/>
              <a:t>Statistics: completely </a:t>
            </a:r>
            <a:r>
              <a:rPr lang="de-DE" b="1">
                <a:solidFill>
                  <a:schemeClr val="accent1"/>
                </a:solidFill>
              </a:rPr>
              <a:t>random sample</a:t>
            </a:r>
          </a:p>
          <a:p>
            <a:pPr lvl="1"/>
            <a:r>
              <a:rPr lang="de-DE"/>
              <a:t>extensional population of interest, i.e.</a:t>
            </a:r>
            <a:br>
              <a:rPr lang="de-DE"/>
            </a:br>
            <a:r>
              <a:rPr lang="de-DE"/>
              <a:t>a (possibly infinite) collection of objects</a:t>
            </a:r>
          </a:p>
          <a:p>
            <a:pPr lvl="1"/>
            <a:r>
              <a:rPr lang="de-DE"/>
              <a:t>randomly select </a:t>
            </a:r>
            <a:r>
              <a:rPr lang="de-DE" i="1"/>
              <a:t>n</a:t>
            </a:r>
            <a:r>
              <a:rPr lang="de-DE"/>
              <a:t> objects from population</a:t>
            </a:r>
          </a:p>
          <a:p>
            <a:r>
              <a:rPr lang="de-DE"/>
              <a:t>But what about language?</a:t>
            </a:r>
          </a:p>
          <a:p>
            <a:pPr lvl="1"/>
            <a:endParaRPr lang="de-DE"/>
          </a:p>
          <a:p>
            <a:r>
              <a:rPr lang="de-DE"/>
              <a:t>Design criteria ➞ </a:t>
            </a:r>
            <a:r>
              <a:rPr lang="de-DE" b="1">
                <a:solidFill>
                  <a:schemeClr val="accent2"/>
                </a:solidFill>
              </a:rPr>
              <a:t>sampling frame</a:t>
            </a:r>
          </a:p>
          <a:p>
            <a:pPr lvl="1"/>
            <a:r>
              <a:rPr lang="de-DE"/>
              <a:t>dices up and defines linguistic population</a:t>
            </a:r>
            <a:br>
              <a:rPr lang="de-DE"/>
            </a:br>
            <a:r>
              <a:rPr lang="de-DE"/>
              <a:t>➞ make relevant texts </a:t>
            </a:r>
            <a:r>
              <a:rPr lang="de-DE" b="1">
                <a:solidFill>
                  <a:schemeClr val="accent1"/>
                </a:solidFill>
              </a:rPr>
              <a:t>identifiable</a:t>
            </a:r>
          </a:p>
          <a:p>
            <a:pPr lvl="1"/>
            <a:r>
              <a:rPr lang="en-US"/>
              <a:t>“A sampling frame is an operational definition of the population, an itemized listing of population members from which a representative corpus can be chosen.” (Biber 1993, 244)</a:t>
            </a:r>
          </a:p>
          <a:p>
            <a:pPr lvl="1"/>
            <a:r>
              <a:rPr lang="en-US"/>
              <a:t>pick specified number of items from each cell (related to </a:t>
            </a:r>
            <a:r>
              <a:rPr lang="en-US">
                <a:solidFill>
                  <a:schemeClr val="accent1"/>
                </a:solidFill>
              </a:rPr>
              <a:t>stratified sampling</a:t>
            </a:r>
            <a:r>
              <a:rPr lang="en-US"/>
              <a:t>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2FCD3B9-CF3B-6D47-A586-11E397CAD0AD}"/>
              </a:ext>
            </a:extLst>
          </p:cNvPr>
          <p:cNvGrpSpPr/>
          <p:nvPr/>
        </p:nvGrpSpPr>
        <p:grpSpPr>
          <a:xfrm>
            <a:off x="7048212" y="995181"/>
            <a:ext cx="4631864" cy="2976335"/>
            <a:chOff x="7048212" y="995181"/>
            <a:chExt cx="4631864" cy="2976335"/>
          </a:xfrm>
        </p:grpSpPr>
        <p:sp>
          <p:nvSpPr>
            <p:cNvPr id="98" name="Cloud 97">
              <a:extLst>
                <a:ext uri="{FF2B5EF4-FFF2-40B4-BE49-F238E27FC236}">
                  <a16:creationId xmlns:a16="http://schemas.microsoft.com/office/drawing/2014/main" id="{5AD480BA-0943-924B-9C36-D7B11396B58C}"/>
                </a:ext>
              </a:extLst>
            </p:cNvPr>
            <p:cNvSpPr/>
            <p:nvPr/>
          </p:nvSpPr>
          <p:spPr>
            <a:xfrm>
              <a:off x="7048212" y="995181"/>
              <a:ext cx="4631864" cy="2976335"/>
            </a:xfrm>
            <a:prstGeom prst="cloud">
              <a:avLst/>
            </a:prstGeom>
            <a:gradFill flip="none" rotWithShape="1">
              <a:gsLst>
                <a:gs pos="0">
                  <a:srgbClr val="EFFEEA"/>
                </a:gs>
                <a:gs pos="100000">
                  <a:srgbClr val="64C153"/>
                </a:gs>
              </a:gsLst>
              <a:lin ang="3600000" scaled="0"/>
            </a:gradFill>
            <a:ln w="25400" cap="flat">
              <a:solidFill>
                <a:srgbClr val="1D7515"/>
              </a:solidFill>
              <a:prstDash val="solid"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b="1" dirty="0" err="1">
                <a:solidFill>
                  <a:schemeClr val="tx1"/>
                </a:solidFill>
                <a:effectLst>
                  <a:outerShdw blurRad="25400" dir="5400000" rotWithShape="0">
                    <a:srgbClr val="FFFFFF"/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ukWaC sampler">
              <a:extLst>
                <a:ext uri="{FF2B5EF4-FFF2-40B4-BE49-F238E27FC236}">
                  <a16:creationId xmlns:a16="http://schemas.microsoft.com/office/drawing/2014/main" id="{CABC014E-E538-6D4E-846F-47954F0F1627}"/>
                </a:ext>
              </a:extLst>
            </p:cNvPr>
            <p:cNvSpPr/>
            <p:nvPr/>
          </p:nvSpPr>
          <p:spPr>
            <a:xfrm>
              <a:off x="9857384" y="1217152"/>
              <a:ext cx="111569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4F8448"/>
                  </a:solidFill>
                </a:defRPr>
              </a:lvl1pPr>
            </a:lstStyle>
            <a:p>
              <a:r>
                <a:rPr lang="en-US"/>
                <a:t>language</a:t>
              </a:r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9F9A0E-E517-3847-9BD6-E1346FDDE53F}"/>
              </a:ext>
            </a:extLst>
          </p:cNvPr>
          <p:cNvGrpSpPr/>
          <p:nvPr/>
        </p:nvGrpSpPr>
        <p:grpSpPr>
          <a:xfrm>
            <a:off x="7464937" y="1107768"/>
            <a:ext cx="4112752" cy="2664436"/>
            <a:chOff x="7464937" y="1107768"/>
            <a:chExt cx="4112752" cy="266443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944DA103-5ED9-AE40-B5C6-14C68A95B109}"/>
                </a:ext>
              </a:extLst>
            </p:cNvPr>
            <p:cNvSpPr/>
            <p:nvPr/>
          </p:nvSpPr>
          <p:spPr>
            <a:xfrm>
              <a:off x="9509006" y="244857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9AA271CC-396B-AB4C-A90E-4E85E445751C}"/>
                </a:ext>
              </a:extLst>
            </p:cNvPr>
            <p:cNvSpPr/>
            <p:nvPr/>
          </p:nvSpPr>
          <p:spPr>
            <a:xfrm>
              <a:off x="9878330" y="2890639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BDDAEC97-A227-D74B-810F-E99DE4952E90}"/>
                </a:ext>
              </a:extLst>
            </p:cNvPr>
            <p:cNvSpPr/>
            <p:nvPr/>
          </p:nvSpPr>
          <p:spPr>
            <a:xfrm>
              <a:off x="9610008" y="1412682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E9FE87B3-EB04-3942-A7CF-C5E3C22F5B10}"/>
                </a:ext>
              </a:extLst>
            </p:cNvPr>
            <p:cNvSpPr/>
            <p:nvPr/>
          </p:nvSpPr>
          <p:spPr>
            <a:xfrm>
              <a:off x="10636209" y="110776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3" name="Circle">
              <a:extLst>
                <a:ext uri="{FF2B5EF4-FFF2-40B4-BE49-F238E27FC236}">
                  <a16:creationId xmlns:a16="http://schemas.microsoft.com/office/drawing/2014/main" id="{C14E683A-0303-094A-A9F7-CA14B6BAAC83}"/>
                </a:ext>
              </a:extLst>
            </p:cNvPr>
            <p:cNvSpPr/>
            <p:nvPr/>
          </p:nvSpPr>
          <p:spPr>
            <a:xfrm>
              <a:off x="8598703" y="2142992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2944B502-4A18-0140-9347-03F351485B7B}"/>
                </a:ext>
              </a:extLst>
            </p:cNvPr>
            <p:cNvSpPr/>
            <p:nvPr/>
          </p:nvSpPr>
          <p:spPr>
            <a:xfrm>
              <a:off x="10982837" y="2232215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26C5AE32-0966-1246-B924-6FE6FBBD0D21}"/>
                </a:ext>
              </a:extLst>
            </p:cNvPr>
            <p:cNvSpPr/>
            <p:nvPr/>
          </p:nvSpPr>
          <p:spPr>
            <a:xfrm>
              <a:off x="8909092" y="123476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306CE535-E77A-B443-A85F-D2CD2FD92197}"/>
                </a:ext>
              </a:extLst>
            </p:cNvPr>
            <p:cNvSpPr/>
            <p:nvPr/>
          </p:nvSpPr>
          <p:spPr>
            <a:xfrm>
              <a:off x="9830210" y="19573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3A8C0B3F-64EB-A944-8F7E-8725565E0F1E}"/>
                </a:ext>
              </a:extLst>
            </p:cNvPr>
            <p:cNvSpPr/>
            <p:nvPr/>
          </p:nvSpPr>
          <p:spPr>
            <a:xfrm>
              <a:off x="8248454" y="2747210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2FCED1B1-ED38-4645-8E4F-F57A14152066}"/>
                </a:ext>
              </a:extLst>
            </p:cNvPr>
            <p:cNvSpPr/>
            <p:nvPr/>
          </p:nvSpPr>
          <p:spPr>
            <a:xfrm>
              <a:off x="8632355" y="315209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BE0208C1-D52F-3147-AA88-EF5B3D80859B}"/>
                </a:ext>
              </a:extLst>
            </p:cNvPr>
            <p:cNvSpPr/>
            <p:nvPr/>
          </p:nvSpPr>
          <p:spPr>
            <a:xfrm>
              <a:off x="7581900" y="305131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F3F81127-257E-3A46-B256-3652E6D725DA}"/>
                </a:ext>
              </a:extLst>
            </p:cNvPr>
            <p:cNvSpPr/>
            <p:nvPr/>
          </p:nvSpPr>
          <p:spPr>
            <a:xfrm>
              <a:off x="10910529" y="17210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4201BAE0-33FC-1043-8EA4-241BA7EC6706}"/>
                </a:ext>
              </a:extLst>
            </p:cNvPr>
            <p:cNvSpPr/>
            <p:nvPr/>
          </p:nvSpPr>
          <p:spPr>
            <a:xfrm>
              <a:off x="11450689" y="244857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6C96AD7A-8949-8B4D-8E31-D7BD81655621}"/>
                </a:ext>
              </a:extLst>
            </p:cNvPr>
            <p:cNvSpPr/>
            <p:nvPr/>
          </p:nvSpPr>
          <p:spPr>
            <a:xfrm>
              <a:off x="8028858" y="1479026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0C0FAB02-7104-1E4E-9BC1-CE04028224CC}"/>
                </a:ext>
              </a:extLst>
            </p:cNvPr>
            <p:cNvSpPr/>
            <p:nvPr/>
          </p:nvSpPr>
          <p:spPr>
            <a:xfrm>
              <a:off x="10059629" y="25661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88B46A2A-DF56-E149-8636-19D3461C72F7}"/>
                </a:ext>
              </a:extLst>
            </p:cNvPr>
            <p:cNvSpPr/>
            <p:nvPr/>
          </p:nvSpPr>
          <p:spPr>
            <a:xfrm>
              <a:off x="8972592" y="2926691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CBA114DC-F84C-0B43-B676-7838B827A88C}"/>
                </a:ext>
              </a:extLst>
            </p:cNvPr>
            <p:cNvSpPr/>
            <p:nvPr/>
          </p:nvSpPr>
          <p:spPr>
            <a:xfrm>
              <a:off x="10670663" y="2799691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2" name="Circle">
              <a:extLst>
                <a:ext uri="{FF2B5EF4-FFF2-40B4-BE49-F238E27FC236}">
                  <a16:creationId xmlns:a16="http://schemas.microsoft.com/office/drawing/2014/main" id="{47A1060D-0BAA-2744-B881-12526C0CAE3C}"/>
                </a:ext>
              </a:extLst>
            </p:cNvPr>
            <p:cNvSpPr/>
            <p:nvPr/>
          </p:nvSpPr>
          <p:spPr>
            <a:xfrm>
              <a:off x="10529529" y="32817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430169D5-A41D-EA47-896B-E6262593468A}"/>
                </a:ext>
              </a:extLst>
            </p:cNvPr>
            <p:cNvSpPr/>
            <p:nvPr/>
          </p:nvSpPr>
          <p:spPr>
            <a:xfrm>
              <a:off x="9758090" y="33452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229ADC57-08A5-7349-80BB-D135933A0366}"/>
                </a:ext>
              </a:extLst>
            </p:cNvPr>
            <p:cNvSpPr/>
            <p:nvPr/>
          </p:nvSpPr>
          <p:spPr>
            <a:xfrm>
              <a:off x="7989529" y="213684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F6EE5348-409F-FD41-9966-8F90BC6BE79C}"/>
                </a:ext>
              </a:extLst>
            </p:cNvPr>
            <p:cNvSpPr/>
            <p:nvPr/>
          </p:nvSpPr>
          <p:spPr>
            <a:xfrm>
              <a:off x="8090105" y="3357159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5718518E-AB2F-CE4A-A6B1-96CB828A4B81}"/>
                </a:ext>
              </a:extLst>
            </p:cNvPr>
            <p:cNvSpPr/>
            <p:nvPr/>
          </p:nvSpPr>
          <p:spPr>
            <a:xfrm>
              <a:off x="7464937" y="235634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FE782877-C11E-C245-9C8F-695429649372}"/>
                </a:ext>
              </a:extLst>
            </p:cNvPr>
            <p:cNvSpPr/>
            <p:nvPr/>
          </p:nvSpPr>
          <p:spPr>
            <a:xfrm>
              <a:off x="9082548" y="19115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D2A3250A-775A-EA4D-B943-EFB38B0694B7}"/>
                </a:ext>
              </a:extLst>
            </p:cNvPr>
            <p:cNvSpPr/>
            <p:nvPr/>
          </p:nvSpPr>
          <p:spPr>
            <a:xfrm>
              <a:off x="8408834" y="17845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33334021-F633-7B40-B32C-F0BACD7C7870}"/>
                </a:ext>
              </a:extLst>
            </p:cNvPr>
            <p:cNvSpPr/>
            <p:nvPr/>
          </p:nvSpPr>
          <p:spPr>
            <a:xfrm>
              <a:off x="9321512" y="3119320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2953E81E-C68E-9446-B33D-C75F4EFEC8E0}"/>
                </a:ext>
              </a:extLst>
            </p:cNvPr>
            <p:cNvSpPr/>
            <p:nvPr/>
          </p:nvSpPr>
          <p:spPr>
            <a:xfrm>
              <a:off x="10415229" y="177631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4" name="Circle">
              <a:extLst>
                <a:ext uri="{FF2B5EF4-FFF2-40B4-BE49-F238E27FC236}">
                  <a16:creationId xmlns:a16="http://schemas.microsoft.com/office/drawing/2014/main" id="{AA0ED6AC-2F97-554B-BC9E-7881B782EEC7}"/>
                </a:ext>
              </a:extLst>
            </p:cNvPr>
            <p:cNvSpPr/>
            <p:nvPr/>
          </p:nvSpPr>
          <p:spPr>
            <a:xfrm>
              <a:off x="8854810" y="2457935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7" name="Circle">
              <a:extLst>
                <a:ext uri="{FF2B5EF4-FFF2-40B4-BE49-F238E27FC236}">
                  <a16:creationId xmlns:a16="http://schemas.microsoft.com/office/drawing/2014/main" id="{F66FF2F5-9A91-9946-A277-1A672D70E4C7}"/>
                </a:ext>
              </a:extLst>
            </p:cNvPr>
            <p:cNvSpPr/>
            <p:nvPr/>
          </p:nvSpPr>
          <p:spPr>
            <a:xfrm>
              <a:off x="10457221" y="2252856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9" name="Circle">
              <a:extLst>
                <a:ext uri="{FF2B5EF4-FFF2-40B4-BE49-F238E27FC236}">
                  <a16:creationId xmlns:a16="http://schemas.microsoft.com/office/drawing/2014/main" id="{7EE99676-A1EB-C047-9C13-9327BF93EF41}"/>
                </a:ext>
              </a:extLst>
            </p:cNvPr>
            <p:cNvSpPr/>
            <p:nvPr/>
          </p:nvSpPr>
          <p:spPr>
            <a:xfrm>
              <a:off x="9145229" y="364520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5FCC57B-E965-574E-9765-15442B8B39FE}"/>
              </a:ext>
            </a:extLst>
          </p:cNvPr>
          <p:cNvGrpSpPr/>
          <p:nvPr/>
        </p:nvGrpSpPr>
        <p:grpSpPr>
          <a:xfrm>
            <a:off x="6744929" y="4193703"/>
            <a:ext cx="4167838" cy="2214509"/>
            <a:chOff x="6744929" y="4193703"/>
            <a:chExt cx="4167838" cy="2214509"/>
          </a:xfrm>
          <a:effectLst/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EC751F-4697-1948-8A70-6A2624684200}"/>
                </a:ext>
              </a:extLst>
            </p:cNvPr>
            <p:cNvCxnSpPr/>
            <p:nvPr/>
          </p:nvCxnSpPr>
          <p:spPr>
            <a:xfrm>
              <a:off x="6744929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E73C912-A613-FD47-B1DC-CB33398699E4}"/>
                </a:ext>
              </a:extLst>
            </p:cNvPr>
            <p:cNvCxnSpPr/>
            <p:nvPr/>
          </p:nvCxnSpPr>
          <p:spPr>
            <a:xfrm>
              <a:off x="7388943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E66C362-1BCE-6444-A892-7234A9A93C14}"/>
                </a:ext>
              </a:extLst>
            </p:cNvPr>
            <p:cNvCxnSpPr/>
            <p:nvPr/>
          </p:nvCxnSpPr>
          <p:spPr>
            <a:xfrm>
              <a:off x="8090105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4EA2A68-FDD9-2D4A-9D28-C6C8E90D0D03}"/>
                </a:ext>
              </a:extLst>
            </p:cNvPr>
            <p:cNvCxnSpPr/>
            <p:nvPr/>
          </p:nvCxnSpPr>
          <p:spPr>
            <a:xfrm>
              <a:off x="9567591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B15F98D-2245-D646-B22E-3B5F3EA6C3F1}"/>
                </a:ext>
              </a:extLst>
            </p:cNvPr>
            <p:cNvCxnSpPr/>
            <p:nvPr/>
          </p:nvCxnSpPr>
          <p:spPr>
            <a:xfrm>
              <a:off x="10211605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56469B8-84B5-DD46-9499-BE596E6BB1F7}"/>
                </a:ext>
              </a:extLst>
            </p:cNvPr>
            <p:cNvCxnSpPr/>
            <p:nvPr/>
          </p:nvCxnSpPr>
          <p:spPr>
            <a:xfrm>
              <a:off x="10912767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5548B9B-7780-E546-81CC-D384622796BE}"/>
              </a:ext>
            </a:extLst>
          </p:cNvPr>
          <p:cNvGrpSpPr/>
          <p:nvPr/>
        </p:nvGrpSpPr>
        <p:grpSpPr>
          <a:xfrm>
            <a:off x="6128775" y="4766897"/>
            <a:ext cx="5526426" cy="1141416"/>
            <a:chOff x="6128775" y="4766897"/>
            <a:chExt cx="5526426" cy="1141416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B39B423-C39A-7C4B-811A-C63EE81F5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8775" y="59083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DB6DB10-1D60-CE4A-8182-8B8C3A5EA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8775" y="5096278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BFE4F0-FDAD-0049-920D-9167A76F8DA9}"/>
                </a:ext>
              </a:extLst>
            </p:cNvPr>
            <p:cNvCxnSpPr>
              <a:cxnSpLocks/>
            </p:cNvCxnSpPr>
            <p:nvPr/>
          </p:nvCxnSpPr>
          <p:spPr>
            <a:xfrm>
              <a:off x="8909092" y="4766897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97A178F-8B4E-9E44-907D-1333396380B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221" y="53495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DC06B8A-07D0-D845-8FA1-49DF9F08A2EB}"/>
                </a:ext>
              </a:extLst>
            </p:cNvPr>
            <p:cNvCxnSpPr>
              <a:cxnSpLocks/>
            </p:cNvCxnSpPr>
            <p:nvPr/>
          </p:nvCxnSpPr>
          <p:spPr>
            <a:xfrm>
              <a:off x="8899350" y="59083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BEA-4873-5B39-96A7-ED78BF424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5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Representativeness &amp;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Definition of a sampling frame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fundamental distinctions: </a:t>
            </a:r>
            <a:r>
              <a:rPr lang="de-DE"/>
              <a:t>mode (spoken/written/written-to-be-spoken), medium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text characteristics:</a:t>
            </a:r>
            <a:r>
              <a:rPr lang="de-DE"/>
              <a:t> (publication) date, author (single/multi/anon), region, target audience, … 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function of text: </a:t>
            </a:r>
            <a:r>
              <a:rPr lang="de-DE"/>
              <a:t>genre / text type (factuality, purpose, situation, …), topic domain, …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properties of author/speaker: </a:t>
            </a:r>
            <a:r>
              <a:rPr lang="de-DE"/>
              <a:t>sex, age, dialect, social class, …</a:t>
            </a:r>
          </a:p>
          <a:p>
            <a:pPr lvl="1"/>
            <a:r>
              <a:rPr lang="de-DE"/>
              <a:t>see Atkins et al. (1992) for a comprehensive system of categories</a:t>
            </a:r>
          </a:p>
          <a:p>
            <a:pPr lvl="1"/>
            <a:endParaRPr lang="de-DE"/>
          </a:p>
          <a:p>
            <a:r>
              <a:rPr lang="de-DE"/>
              <a:t>Balance</a:t>
            </a:r>
          </a:p>
          <a:p>
            <a:pPr lvl="1"/>
            <a:r>
              <a:rPr lang="de-DE"/>
              <a:t>include texts from all (combinations of) categories in the sampling frame = grid cells</a:t>
            </a:r>
          </a:p>
          <a:p>
            <a:pPr lvl="1"/>
            <a:r>
              <a:rPr lang="de-DE"/>
              <a:t>avoids bias/skew ➞ balanced coverage of the “language” population</a:t>
            </a:r>
          </a:p>
          <a:p>
            <a:pPr lvl="1"/>
            <a:endParaRPr lang="de-DE"/>
          </a:p>
          <a:p>
            <a:r>
              <a:rPr lang="de-DE"/>
              <a:t>Representativeness</a:t>
            </a:r>
          </a:p>
          <a:p>
            <a:pPr lvl="1"/>
            <a:r>
              <a:rPr lang="de-DE"/>
              <a:t>sampling frame makes population identifiable (for each combination of categories) </a:t>
            </a:r>
            <a:br>
              <a:rPr lang="de-DE">
                <a:sym typeface="Wingdings" pitchFamily="2" charset="2"/>
              </a:rPr>
            </a:br>
            <a:r>
              <a:rPr lang="de-DE">
                <a:sym typeface="Wingdings" pitchFamily="2" charset="2"/>
              </a:rPr>
              <a:t>➞ random selection of texts for each cell</a:t>
            </a:r>
          </a:p>
          <a:p>
            <a:pPr lvl="1"/>
            <a:r>
              <a:rPr lang="de-DE"/>
              <a:t>must specifiy </a:t>
            </a:r>
            <a:r>
              <a:rPr lang="de-DE" b="1">
                <a:solidFill>
                  <a:schemeClr val="tx2"/>
                </a:solidFill>
              </a:rPr>
              <a:t>proportion of texts</a:t>
            </a:r>
            <a:r>
              <a:rPr lang="de-DE" b="1"/>
              <a:t> </a:t>
            </a:r>
            <a:r>
              <a:rPr lang="de-DE"/>
              <a:t>to be sampled from each category = prevalence in language</a:t>
            </a:r>
          </a:p>
          <a:p>
            <a:pPr lvl="1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A8E7-0FE0-D2F3-CEEA-D1A5EF3AE4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22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Further 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Atkins, Sue; Clear, Jeremy; Ostler, Nicholas (1992). </a:t>
            </a:r>
            <a:r>
              <a:rPr lang="en-US">
                <a:solidFill>
                  <a:schemeClr val="tx2"/>
                </a:solidFill>
              </a:rPr>
              <a:t>Corpus design criteria</a:t>
            </a:r>
            <a:r>
              <a:rPr lang="en-US"/>
              <a:t>.</a:t>
            </a:r>
            <a:br>
              <a:rPr lang="en-US"/>
            </a:br>
            <a:r>
              <a:rPr lang="en-US" i="1"/>
              <a:t>Literary and Linguistic Computin</a:t>
            </a:r>
            <a:r>
              <a:rPr lang="en-US"/>
              <a:t>g, </a:t>
            </a:r>
            <a:r>
              <a:rPr lang="en-US" b="1"/>
              <a:t>7</a:t>
            </a:r>
            <a:r>
              <a:rPr lang="en-US"/>
              <a:t>(1), 1–16.</a:t>
            </a:r>
          </a:p>
          <a:p>
            <a:endParaRPr lang="en-US"/>
          </a:p>
          <a:p>
            <a:r>
              <a:rPr lang="en-US"/>
              <a:t>Biber, Douglas (1993). </a:t>
            </a:r>
            <a:r>
              <a:rPr lang="en-US">
                <a:solidFill>
                  <a:schemeClr val="accent1"/>
                </a:solidFill>
              </a:rPr>
              <a:t>Representativeness in corpus design. </a:t>
            </a:r>
            <a:r>
              <a:rPr lang="en-US" i="1"/>
              <a:t>Literary and Linguistic Computing</a:t>
            </a:r>
            <a:r>
              <a:rPr lang="en-US"/>
              <a:t>, </a:t>
            </a:r>
            <a:r>
              <a:rPr lang="en-US" b="1"/>
              <a:t>8</a:t>
            </a:r>
            <a:r>
              <a:rPr lang="en-US"/>
              <a:t>(4), 243– 257.</a:t>
            </a:r>
          </a:p>
          <a:p>
            <a:endParaRPr lang="en-US"/>
          </a:p>
          <a:p>
            <a:r>
              <a:rPr lang="en-US"/>
              <a:t>HSK 29.1 </a:t>
            </a:r>
            <a:r>
              <a:rPr lang="en-US" i="1"/>
              <a:t>Corpus Linguistics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Art. 9</a:t>
            </a:r>
          </a:p>
          <a:p>
            <a:endParaRPr lang="en-US"/>
          </a:p>
          <a:p>
            <a:r>
              <a:rPr lang="en-US"/>
              <a:t>HSK 5.4 </a:t>
            </a:r>
            <a:r>
              <a:rPr lang="en-US" i="1"/>
              <a:t>Dictionaries: Computational Lexicography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Art. 96 </a:t>
            </a:r>
            <a:r>
              <a:rPr lang="en-US"/>
              <a:t>(Ch. XVIII)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326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0ABA-D4CE-424D-91E5-F0362F28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01A5-DF24-CD42-83F4-AC43BF01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>
                <a:solidFill>
                  <a:schemeClr val="tx2"/>
                </a:solidFill>
              </a:rPr>
              <a:t>How would you design a corpus for a study </a:t>
            </a:r>
            <a:br>
              <a:rPr lang="en-US" sz="3600">
                <a:solidFill>
                  <a:schemeClr val="tx2"/>
                </a:solidFill>
              </a:rPr>
            </a:br>
            <a:r>
              <a:rPr lang="en-US" sz="3600">
                <a:solidFill>
                  <a:schemeClr val="tx2"/>
                </a:solidFill>
              </a:rPr>
              <a:t>of evaluative language in music reviews?</a:t>
            </a:r>
          </a:p>
          <a:p>
            <a:pPr marL="0" indent="0" algn="ctr">
              <a:buNone/>
            </a:pPr>
            <a:endParaRPr lang="en-US" sz="360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3600">
                <a:solidFill>
                  <a:schemeClr val="accent5">
                    <a:lumMod val="75000"/>
                  </a:schemeClr>
                </a:solidFill>
              </a:rPr>
              <a:t>… or another research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BAC0B-CAAF-EF79-080B-12F90AF7D8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202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09D0-0EAB-F6A5-D319-F0F1B62F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Annotation &amp; indexing</a:t>
            </a:r>
          </a:p>
        </p:txBody>
      </p:sp>
    </p:spTree>
    <p:extLst>
      <p:ext uri="{BB962C8B-B14F-4D97-AF65-F5344CB8AC3E}">
        <p14:creationId xmlns:p14="http://schemas.microsoft.com/office/powerpoint/2010/main" val="102834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corpus consists of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solidFill>
                  <a:schemeClr val="accent2"/>
                </a:solidFill>
              </a:rPr>
              <a:t>Object data </a:t>
            </a:r>
            <a:r>
              <a:rPr lang="de-DE"/>
              <a:t>= texts</a:t>
            </a:r>
            <a:endParaRPr lang="de-DE">
              <a:solidFill>
                <a:srgbClr val="FF0000"/>
              </a:solidFill>
            </a:endParaRPr>
          </a:p>
          <a:p>
            <a:pPr lvl="1"/>
            <a:r>
              <a:rPr lang="de-DE"/>
              <a:t>primary data, main object of analysis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Metadata </a:t>
            </a:r>
            <a:r>
              <a:rPr lang="de-DE"/>
              <a:t>= information about the texts</a:t>
            </a:r>
          </a:p>
          <a:p>
            <a:pPr lvl="1"/>
            <a:r>
              <a:rPr lang="de-DE"/>
              <a:t>title, author, publication date, text type, medium, …</a:t>
            </a:r>
          </a:p>
          <a:p>
            <a:pPr lvl="1"/>
            <a:r>
              <a:rPr lang="de-DE"/>
              <a:t>age, sex, education, region, dialect, … of authors</a:t>
            </a:r>
          </a:p>
          <a:p>
            <a:pPr lvl="1"/>
            <a:r>
              <a:rPr lang="de-DE"/>
              <a:t>always include all variables used to define sampling frame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Typographic markup </a:t>
            </a:r>
            <a:r>
              <a:rPr lang="de-DE"/>
              <a:t>&amp; text structure</a:t>
            </a:r>
          </a:p>
          <a:p>
            <a:pPr lvl="1"/>
            <a:r>
              <a:rPr lang="de-DE"/>
              <a:t>paragraphs, headings, bold/italics, typeface, itemized lists, footnotes, …</a:t>
            </a:r>
          </a:p>
          <a:p>
            <a:endParaRPr lang="de-DE">
              <a:solidFill>
                <a:schemeClr val="accent2"/>
              </a:solidFill>
            </a:endParaRPr>
          </a:p>
          <a:p>
            <a:r>
              <a:rPr lang="de-DE">
                <a:solidFill>
                  <a:schemeClr val="accent2"/>
                </a:solidFill>
              </a:rPr>
              <a:t>Annotation </a:t>
            </a:r>
            <a:r>
              <a:rPr lang="de-DE"/>
              <a:t>= linguistic interpretation</a:t>
            </a:r>
            <a:endParaRPr lang="de-DE">
              <a:solidFill>
                <a:srgbClr val="FF0000"/>
              </a:solidFill>
            </a:endParaRPr>
          </a:p>
          <a:p>
            <a:pPr lvl="1"/>
            <a:r>
              <a:rPr lang="de-DE"/>
              <a:t>simple (token level) vs. structured (e.g. syntax tree)</a:t>
            </a:r>
          </a:p>
          <a:p>
            <a:pPr lvl="1"/>
            <a:r>
              <a:rPr lang="de-DE"/>
              <a:t>essential for querying and analyzing large corpora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B1AC-AD57-A264-A1A1-A67445EBC5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F2EDB9-F796-5F43-815C-ABD90F54B96B}" type="slidenum">
              <a:rPr lang="en-GB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raw text + metadata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window.  There was a little garden behind the house; a well-mown lawn surrounded by a neatly cut hedge, a few bushes and colourful flowers.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5801A-7BA1-8E6A-800F-2F3DBE2D17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27</a:t>
            </a:fld>
            <a:endParaRPr lang="de-DE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7561706" y="3837572"/>
            <a:ext cx="4122295" cy="2408602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>
                <a:solidFill>
                  <a:srgbClr val="3365A2"/>
                </a:solidFill>
                <a:latin typeface="Calibri"/>
              </a:rPr>
              <a:t>metadata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title:			The Garden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author:		Stefan Evert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author sex:	male</a:t>
            </a:r>
            <a:br>
              <a:rPr lang="de-DE" sz="2800">
                <a:solidFill>
                  <a:prstClr val="black"/>
                </a:solidFill>
                <a:latin typeface="Calibri"/>
              </a:rPr>
            </a:br>
            <a:r>
              <a:rPr lang="de-DE" sz="2800">
                <a:solidFill>
                  <a:prstClr val="black"/>
                </a:solidFill>
                <a:latin typeface="Calibri"/>
              </a:rPr>
              <a:t>date:			05.08.1991</a:t>
            </a:r>
          </a:p>
        </p:txBody>
      </p:sp>
    </p:spTree>
    <p:extLst>
      <p:ext uri="{BB962C8B-B14F-4D97-AF65-F5344CB8AC3E}">
        <p14:creationId xmlns:p14="http://schemas.microsoft.com/office/powerpoint/2010/main" val="2007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tokenization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</a:t>
            </a:r>
            <a:r>
              <a:rPr lang="de-DE" sz="3200">
                <a:solidFill>
                  <a:srgbClr val="8D1428"/>
                </a:solidFill>
              </a:rPr>
              <a:t>window .</a:t>
            </a:r>
            <a:r>
              <a:rPr lang="de-DE" sz="3200">
                <a:solidFill>
                  <a:srgbClr val="000000"/>
                </a:solidFill>
              </a:rPr>
              <a:t>  There was a little garden behind the </a:t>
            </a:r>
            <a:r>
              <a:rPr lang="de-DE" sz="3200">
                <a:solidFill>
                  <a:srgbClr val="8D1428"/>
                </a:solidFill>
              </a:rPr>
              <a:t>house ;</a:t>
            </a:r>
            <a:r>
              <a:rPr lang="de-DE" sz="3200">
                <a:solidFill>
                  <a:srgbClr val="000000"/>
                </a:solidFill>
              </a:rPr>
              <a:t> a well-mown lawn surrounded by a neatly cut </a:t>
            </a:r>
            <a:r>
              <a:rPr lang="de-DE" sz="3200">
                <a:solidFill>
                  <a:srgbClr val="8D1428"/>
                </a:solidFill>
              </a:rPr>
              <a:t>hedge ,</a:t>
            </a:r>
            <a:r>
              <a:rPr lang="de-DE" sz="3200">
                <a:solidFill>
                  <a:srgbClr val="000000"/>
                </a:solidFill>
              </a:rPr>
              <a:t> a few bushes and colourful </a:t>
            </a:r>
            <a:r>
              <a:rPr lang="de-DE" sz="3200">
                <a:solidFill>
                  <a:srgbClr val="8D1428"/>
                </a:solidFill>
              </a:rPr>
              <a:t>flowers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B734-A54D-C06F-4269-2948C74A8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578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sentence segmentation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window .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 was a little garden behind the house ; a well-mown lawn surrounded by a neatly cut hedge , a few bushes and colourful flowers .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AEC22-D6F2-E40E-0B8B-7778A8180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87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corpus?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299370" y="5697984"/>
            <a:ext cx="9216230" cy="14215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7200" indent="-276225" algn="l" defTabSz="457200" rtl="0" eaLnBrk="1" fontAlgn="base" hangingPunct="1">
              <a:lnSpc>
                <a:spcPts val="2400"/>
              </a:lnSpc>
              <a:spcBef>
                <a:spcPts val="480"/>
              </a:spcBef>
              <a:spcAft>
                <a:spcPct val="0"/>
              </a:spcAft>
              <a:buClr>
                <a:srgbClr val="003366"/>
              </a:buClr>
              <a:buSzPct val="100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750888" indent="-276225" algn="l" defTabSz="457200" rtl="0" eaLnBrk="1" fontAlgn="base" hangingPunct="1">
              <a:lnSpc>
                <a:spcPts val="2200"/>
              </a:lnSpc>
              <a:spcBef>
                <a:spcPts val="432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Lucida Grande" charset="0"/>
              <a:buChar char="●"/>
              <a:defRPr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1201738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defRPr sz="16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443038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defRPr sz="16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655763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defRPr sz="16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406A36-43B3-5E4E-BC59-F0189354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01" y="4758966"/>
            <a:ext cx="10926680" cy="1791110"/>
          </a:xfrm>
        </p:spPr>
        <p:txBody>
          <a:bodyPr/>
          <a:lstStyle/>
          <a:p>
            <a:r>
              <a:rPr lang="en-US" sz="2800" dirty="0"/>
              <a:t>Corpus as </a:t>
            </a:r>
            <a:r>
              <a:rPr lang="en-US" sz="2800" dirty="0">
                <a:solidFill>
                  <a:schemeClr val="accent1"/>
                </a:solidFill>
              </a:rPr>
              <a:t>electronic text collection </a:t>
            </a:r>
            <a:r>
              <a:rPr lang="en-US" sz="2800" dirty="0"/>
              <a:t>(archive / database)</a:t>
            </a:r>
          </a:p>
          <a:p>
            <a:pPr lvl="1"/>
            <a:r>
              <a:rPr lang="en-US" sz="2400" dirty="0"/>
              <a:t>wide sense: common in computational linguistics &amp; digital humanities</a:t>
            </a:r>
            <a:endParaRPr lang="en-US" sz="3200" dirty="0"/>
          </a:p>
          <a:p>
            <a:r>
              <a:rPr lang="en-US" sz="2800" dirty="0"/>
              <a:t>Corpus as </a:t>
            </a:r>
            <a:r>
              <a:rPr lang="en-US" sz="2800" dirty="0">
                <a:solidFill>
                  <a:schemeClr val="accent2"/>
                </a:solidFill>
              </a:rPr>
              <a:t>representative sample </a:t>
            </a:r>
            <a:r>
              <a:rPr lang="en-US" sz="2800" dirty="0"/>
              <a:t>of language</a:t>
            </a:r>
          </a:p>
          <a:p>
            <a:pPr lvl="1"/>
            <a:r>
              <a:rPr lang="en-US" sz="2400" dirty="0"/>
              <a:t>narrow sense: dominant in corpus linguistics (in narrow sense)</a:t>
            </a:r>
          </a:p>
        </p:txBody>
      </p:sp>
      <p:pic>
        <p:nvPicPr>
          <p:cNvPr id="10" name="Content Placeholder 4" descr="corpus_ODE.png">
            <a:extLst>
              <a:ext uri="{FF2B5EF4-FFF2-40B4-BE49-F238E27FC236}">
                <a16:creationId xmlns:a16="http://schemas.microsoft.com/office/drawing/2014/main" id="{C3B3F462-6765-1A42-9576-6C1AB916A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053035" y="1203479"/>
            <a:ext cx="8085930" cy="3265143"/>
          </a:xfrm>
          <a:prstGeom prst="roundRect">
            <a:avLst>
              <a:gd name="adj" fmla="val 7872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4DCEAE-CC24-3741-B80A-9B66E2640BC5}"/>
              </a:ext>
            </a:extLst>
          </p:cNvPr>
          <p:cNvSpPr/>
          <p:nvPr/>
        </p:nvSpPr>
        <p:spPr>
          <a:xfrm>
            <a:off x="2310581" y="2428569"/>
            <a:ext cx="6892413" cy="560438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9AD0A-C1EA-4794-85A6-E37071441B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9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part-of-speech (POS) tagging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seemed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day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much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any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other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until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I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happened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to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>
                <a:solidFill>
                  <a:srgbClr val="000000"/>
                </a:solidFill>
              </a:rPr>
              <a:t> look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>
                <a:solidFill>
                  <a:srgbClr val="000000"/>
                </a:solidFill>
              </a:rPr>
              <a:t> out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>
                <a:solidFill>
                  <a:srgbClr val="000000"/>
                </a:solidFill>
              </a:rPr>
              <a:t> of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back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window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>
                <a:solidFill>
                  <a:srgbClr val="000000"/>
                </a:solidFill>
              </a:rPr>
              <a:t> was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little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garden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behind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house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;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well-mown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lawn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surrounded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by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neatly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cut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hedge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,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few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bushes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and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>
                <a:solidFill>
                  <a:srgbClr val="000000"/>
                </a:solidFill>
              </a:rPr>
              <a:t> colourful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flowers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92CC-3674-E066-00AC-233D676F3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362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English: Penn tagset   	</a:t>
            </a:r>
            <a:r>
              <a:rPr lang="en-US" sz="1600"/>
              <a:t>* with TreeTagger-internal modifications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31</a:t>
            </a:fld>
            <a:endParaRPr lang="de-DE" dirty="0"/>
          </a:p>
        </p:txBody>
      </p:sp>
      <p:pic>
        <p:nvPicPr>
          <p:cNvPr id="6" name="Picture 5" descr="Tagset_PennT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991747"/>
            <a:ext cx="8585200" cy="5729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6B653-5105-794A-9B76-82239E111FBF}"/>
              </a:ext>
            </a:extLst>
          </p:cNvPr>
          <p:cNvSpPr txBox="1"/>
          <p:nvPr/>
        </p:nvSpPr>
        <p:spPr>
          <a:xfrm>
            <a:off x="1735781" y="2286001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E9E46-8A8C-884D-8162-65723D9D80BE}"/>
              </a:ext>
            </a:extLst>
          </p:cNvPr>
          <p:cNvSpPr txBox="1"/>
          <p:nvPr/>
        </p:nvSpPr>
        <p:spPr>
          <a:xfrm>
            <a:off x="6348970" y="2300877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85E9D-38D8-AF48-BD0D-84B1668EC739}"/>
              </a:ext>
            </a:extLst>
          </p:cNvPr>
          <p:cNvSpPr txBox="1"/>
          <p:nvPr/>
        </p:nvSpPr>
        <p:spPr>
          <a:xfrm>
            <a:off x="6348970" y="2507248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6B99AA-3B4B-E44B-95A8-42ED216966ED}"/>
              </a:ext>
            </a:extLst>
          </p:cNvPr>
          <p:cNvSpPr txBox="1"/>
          <p:nvPr/>
        </p:nvSpPr>
        <p:spPr>
          <a:xfrm>
            <a:off x="6348970" y="2713619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A2857B-5479-5E48-832D-7D12F0839108}"/>
              </a:ext>
            </a:extLst>
          </p:cNvPr>
          <p:cNvSpPr txBox="1"/>
          <p:nvPr/>
        </p:nvSpPr>
        <p:spPr>
          <a:xfrm>
            <a:off x="6348970" y="2919990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1BC8A-0A3D-4145-B2DC-2C0AC9693715}"/>
              </a:ext>
            </a:extLst>
          </p:cNvPr>
          <p:cNvSpPr txBox="1"/>
          <p:nvPr/>
        </p:nvSpPr>
        <p:spPr>
          <a:xfrm>
            <a:off x="6348970" y="3126361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485B8-FF52-8F4A-B64E-0B50DC6496AA}"/>
              </a:ext>
            </a:extLst>
          </p:cNvPr>
          <p:cNvSpPr txBox="1"/>
          <p:nvPr/>
        </p:nvSpPr>
        <p:spPr>
          <a:xfrm>
            <a:off x="6348970" y="3332732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CAD5D-E31F-8346-AD97-3E99D59F84C4}"/>
              </a:ext>
            </a:extLst>
          </p:cNvPr>
          <p:cNvSpPr txBox="1"/>
          <p:nvPr/>
        </p:nvSpPr>
        <p:spPr>
          <a:xfrm>
            <a:off x="6348970" y="3539103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D2AAE9-808D-8C4B-8940-CA8FDA5472C7}"/>
              </a:ext>
            </a:extLst>
          </p:cNvPr>
          <p:cNvSpPr txBox="1"/>
          <p:nvPr/>
        </p:nvSpPr>
        <p:spPr>
          <a:xfrm>
            <a:off x="6348970" y="3745474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2E7CA-0955-2B4B-BD46-BC0DD19F96DD}"/>
              </a:ext>
            </a:extLst>
          </p:cNvPr>
          <p:cNvSpPr txBox="1"/>
          <p:nvPr/>
        </p:nvSpPr>
        <p:spPr>
          <a:xfrm>
            <a:off x="6348970" y="3951845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A21E3F-EB59-C54A-9943-04965BD418E5}"/>
              </a:ext>
            </a:extLst>
          </p:cNvPr>
          <p:cNvSpPr txBox="1"/>
          <p:nvPr/>
        </p:nvSpPr>
        <p:spPr>
          <a:xfrm>
            <a:off x="6348970" y="4158216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306F0-5528-E94E-9FF8-2DD95654BF1A}"/>
              </a:ext>
            </a:extLst>
          </p:cNvPr>
          <p:cNvSpPr txBox="1"/>
          <p:nvPr/>
        </p:nvSpPr>
        <p:spPr>
          <a:xfrm>
            <a:off x="6348970" y="4364587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D57AF-D24F-FF44-9CC6-6084B3A0CB01}"/>
              </a:ext>
            </a:extLst>
          </p:cNvPr>
          <p:cNvSpPr txBox="1"/>
          <p:nvPr/>
        </p:nvSpPr>
        <p:spPr>
          <a:xfrm>
            <a:off x="6348970" y="4570958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41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German: STTS tagset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16" y="991747"/>
            <a:ext cx="8585169" cy="57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86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Manual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Manual annotation for small, high-quality corpora</a:t>
            </a:r>
          </a:p>
          <a:p>
            <a:pPr lvl="1"/>
            <a:r>
              <a:rPr lang="de-DE"/>
              <a:t>e.g. digital edition, political speeches, poetry/song texts, …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Annotation schema</a:t>
            </a:r>
            <a:r>
              <a:rPr lang="de-DE"/>
              <a:t> and categories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Guidelines</a:t>
            </a:r>
            <a:r>
              <a:rPr lang="de-DE"/>
              <a:t> = detailed instructions for annotators</a:t>
            </a:r>
          </a:p>
          <a:p>
            <a:pPr lvl="1"/>
            <a:r>
              <a:rPr lang="de-DE"/>
              <a:t>plus collection of examples for unclear / difficult cases</a:t>
            </a:r>
          </a:p>
          <a:p>
            <a:pPr lvl="1"/>
            <a:endParaRPr lang="de-DE"/>
          </a:p>
          <a:p>
            <a:r>
              <a:rPr lang="de-DE"/>
              <a:t>Annotation tools (usually Web-based)</a:t>
            </a:r>
          </a:p>
          <a:p>
            <a:pPr lvl="1"/>
            <a:r>
              <a:rPr lang="de-DE" dirty="0"/>
              <a:t>e.g. </a:t>
            </a:r>
            <a:r>
              <a:rPr lang="de-DE" dirty="0" err="1"/>
              <a:t>INCEpTION </a:t>
            </a:r>
            <a:r>
              <a:rPr lang="de-DE" dirty="0"/>
              <a:t>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https://inception-project.github.io</a:t>
            </a:r>
            <a:r>
              <a:rPr lang="de-DE" dirty="0"/>
              <a:t>), Prodigy 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https://prodi.gy</a:t>
            </a:r>
            <a:r>
              <a:rPr lang="de-DE" dirty="0"/>
              <a:t>)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Inter-Annotator Agreement</a:t>
            </a:r>
            <a:r>
              <a:rPr lang="de-DE"/>
              <a:t> (IAA)</a:t>
            </a:r>
          </a:p>
          <a:p>
            <a:pPr lvl="1"/>
            <a:r>
              <a:rPr lang="de-DE"/>
              <a:t>reliability and validity of the annotation</a:t>
            </a:r>
          </a:p>
          <a:p>
            <a:pPr lvl="1"/>
            <a:r>
              <a:rPr lang="de-DE"/>
              <a:t>annotator mistakes vs. systematic differences</a:t>
            </a:r>
          </a:p>
          <a:p>
            <a:pPr marL="975" indent="0">
              <a:buNone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4D03B-CC91-1BFB-52AA-813925DF38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7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Automatic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11156101" cy="2924235"/>
          </a:xfrm>
        </p:spPr>
        <p:txBody>
          <a:bodyPr/>
          <a:lstStyle/>
          <a:p>
            <a:r>
              <a:rPr lang="de-DE"/>
              <a:t>Most successful approach: machine learning</a:t>
            </a:r>
          </a:p>
          <a:p>
            <a:r>
              <a:rPr lang="de-DE"/>
              <a:t>Need to cast annotation as </a:t>
            </a:r>
            <a:r>
              <a:rPr lang="de-DE">
                <a:solidFill>
                  <a:schemeClr val="accent2"/>
                </a:solidFill>
              </a:rPr>
              <a:t>classification task</a:t>
            </a:r>
          </a:p>
          <a:p>
            <a:r>
              <a:rPr lang="de-DE">
                <a:solidFill>
                  <a:schemeClr val="tx2"/>
                </a:solidFill>
              </a:rPr>
              <a:t>Gold standard </a:t>
            </a:r>
            <a:r>
              <a:rPr lang="de-DE"/>
              <a:t>= corpus with manual annotation</a:t>
            </a:r>
          </a:p>
          <a:p>
            <a:pPr lvl="1"/>
            <a:r>
              <a:rPr lang="de-DE"/>
              <a:t>annotation must be consistent, errors seem unproblematic</a:t>
            </a:r>
          </a:p>
          <a:p>
            <a:pPr lvl="1"/>
            <a:r>
              <a:rPr lang="de-DE"/>
              <a:t>separate into training, development and test data</a:t>
            </a:r>
          </a:p>
          <a:p>
            <a:r>
              <a:rPr lang="de-DE"/>
              <a:t>Example: tagging with </a:t>
            </a:r>
            <a:r>
              <a:rPr lang="de-DE">
                <a:solidFill>
                  <a:schemeClr val="accent1"/>
                </a:solidFill>
              </a:rPr>
              <a:t>Hidden Markov Model </a:t>
            </a:r>
            <a:r>
              <a:rPr lang="de-DE"/>
              <a:t>(HMM)</a:t>
            </a:r>
          </a:p>
          <a:p>
            <a:pPr lvl="1"/>
            <a:r>
              <a:rPr lang="de-DE"/>
              <a:t>see e.g. Brants (2000), Schmid (1995)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E6528-233F-BDE1-11E1-263D52A58C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34</a:t>
            </a:fld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6270C5-CDD1-A646-9C61-6530E0DC513A}"/>
              </a:ext>
            </a:extLst>
          </p:cNvPr>
          <p:cNvGrpSpPr/>
          <p:nvPr/>
        </p:nvGrpSpPr>
        <p:grpSpPr>
          <a:xfrm>
            <a:off x="2377693" y="4179744"/>
            <a:ext cx="7436613" cy="2228997"/>
            <a:chOff x="1995947" y="5081460"/>
            <a:chExt cx="5473559" cy="1640605"/>
          </a:xfrm>
        </p:grpSpPr>
        <p:pic>
          <p:nvPicPr>
            <p:cNvPr id="5" name="Picture 5" descr="HMM generative mode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947" y="5081460"/>
              <a:ext cx="5152316" cy="1640605"/>
            </a:xfrm>
            <a:prstGeom prst="rect">
              <a:avLst/>
            </a:prstGeom>
            <a:noFill/>
            <a:ln w="25400">
              <a:solidFill>
                <a:srgbClr val="4C4C4C"/>
              </a:solidFill>
              <a:miter lim="800000"/>
              <a:headEnd/>
              <a:tailEnd/>
            </a:ln>
            <a:effectLst>
              <a:outerShdw blurRad="101600" dist="50800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6577524" y="5830082"/>
              <a:ext cx="1557431" cy="22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accent1"/>
                  </a:solidFill>
                </a:rPr>
                <a:t>(Evert et al. 2009)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41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lemmatization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seemed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day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much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any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other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until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I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happened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to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>
                <a:solidFill>
                  <a:srgbClr val="000000"/>
                </a:solidFill>
              </a:rPr>
              <a:t> look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>
                <a:solidFill>
                  <a:srgbClr val="000000"/>
                </a:solidFill>
              </a:rPr>
              <a:t> out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>
                <a:solidFill>
                  <a:srgbClr val="000000"/>
                </a:solidFill>
              </a:rPr>
              <a:t> of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back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window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>
                <a:solidFill>
                  <a:srgbClr val="000000"/>
                </a:solidFill>
              </a:rPr>
              <a:t> was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little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garden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behind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house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;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well-mown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lawn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surrounded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by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neatly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cut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hedge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,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few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bushes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and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>
                <a:solidFill>
                  <a:srgbClr val="000000"/>
                </a:solidFill>
              </a:rPr>
              <a:t> colourful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flowers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92CC-3674-E066-00AC-233D676F3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360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lemmatization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It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it</a:t>
            </a:r>
            <a:r>
              <a:rPr lang="de-DE" sz="3200"/>
              <a:t> seemed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seem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day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day</a:t>
            </a:r>
            <a:r>
              <a:rPr lang="de-DE" sz="3200"/>
              <a:t> much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much</a:t>
            </a:r>
            <a:r>
              <a:rPr lang="de-DE" sz="3200"/>
              <a:t> 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as</a:t>
            </a:r>
            <a:r>
              <a:rPr lang="de-DE" sz="3200"/>
              <a:t> any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any</a:t>
            </a:r>
            <a:r>
              <a:rPr lang="de-DE" sz="3200"/>
              <a:t> other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other</a:t>
            </a:r>
            <a:r>
              <a:rPr lang="de-DE" sz="3200"/>
              <a:t> until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until</a:t>
            </a:r>
            <a:r>
              <a:rPr lang="de-DE" sz="3200"/>
              <a:t> I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</a:t>
            </a:r>
            <a:r>
              <a:rPr lang="de-DE" sz="3200"/>
              <a:t> happened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happen</a:t>
            </a:r>
            <a:r>
              <a:rPr lang="de-DE" sz="3200"/>
              <a:t> to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 baseline="30000">
                <a:solidFill>
                  <a:schemeClr val="accent2"/>
                </a:solidFill>
              </a:rPr>
              <a:t>to</a:t>
            </a:r>
            <a:r>
              <a:rPr lang="de-DE" sz="3200"/>
              <a:t> look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 baseline="30000">
                <a:solidFill>
                  <a:schemeClr val="accent2"/>
                </a:solidFill>
              </a:rPr>
              <a:t>look</a:t>
            </a:r>
            <a:r>
              <a:rPr lang="de-DE" sz="3200"/>
              <a:t> out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 baseline="30000">
                <a:solidFill>
                  <a:schemeClr val="accent2"/>
                </a:solidFill>
              </a:rPr>
              <a:t>out</a:t>
            </a:r>
            <a:r>
              <a:rPr lang="de-DE" sz="3200"/>
              <a:t> of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of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back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back</a:t>
            </a:r>
            <a:r>
              <a:rPr lang="de-DE" sz="3200"/>
              <a:t> window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window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There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 baseline="30000">
                <a:solidFill>
                  <a:schemeClr val="accent2"/>
                </a:solidFill>
              </a:rPr>
              <a:t>there</a:t>
            </a:r>
            <a:r>
              <a:rPr lang="de-DE" sz="3200"/>
              <a:t> was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be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little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little</a:t>
            </a:r>
            <a:r>
              <a:rPr lang="de-DE" sz="3200"/>
              <a:t> garden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garden</a:t>
            </a:r>
            <a:r>
              <a:rPr lang="de-DE" sz="3200"/>
              <a:t> behind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behind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house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house</a:t>
            </a:r>
            <a:r>
              <a:rPr lang="de-DE" sz="3200"/>
              <a:t> ;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 baseline="30000">
                <a:solidFill>
                  <a:schemeClr val="accent2"/>
                </a:solidFill>
              </a:rPr>
              <a:t>;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 well-mown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???</a:t>
            </a:r>
            <a:r>
              <a:rPr lang="de-DE" sz="3200"/>
              <a:t> lawn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lawn</a:t>
            </a:r>
            <a:r>
              <a:rPr lang="de-DE" sz="3200"/>
              <a:t> surrounded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surround</a:t>
            </a:r>
            <a:r>
              <a:rPr lang="de-DE" sz="3200"/>
              <a:t> by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by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neatly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neatly</a:t>
            </a:r>
            <a:r>
              <a:rPr lang="de-DE" sz="3200"/>
              <a:t> cut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cut</a:t>
            </a:r>
            <a:r>
              <a:rPr lang="de-DE" sz="3200"/>
              <a:t> hedge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hedge</a:t>
            </a:r>
            <a:r>
              <a:rPr lang="de-DE" sz="3200"/>
              <a:t> ,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 baseline="30000">
                <a:solidFill>
                  <a:schemeClr val="accent2"/>
                </a:solidFill>
              </a:rPr>
              <a:t>,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few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few</a:t>
            </a:r>
            <a:r>
              <a:rPr lang="de-DE" sz="3200"/>
              <a:t> bushes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bush</a:t>
            </a:r>
            <a:r>
              <a:rPr lang="de-DE" sz="3200"/>
              <a:t> and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 baseline="30000">
                <a:solidFill>
                  <a:schemeClr val="accent2"/>
                </a:solidFill>
              </a:rPr>
              <a:t>and</a:t>
            </a:r>
            <a:r>
              <a:rPr lang="de-DE" sz="3200"/>
              <a:t> colourful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colorful</a:t>
            </a:r>
            <a:r>
              <a:rPr lang="de-DE" sz="3200"/>
              <a:t> flowers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flower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01C47-0555-45F8-9C8E-43E8607DA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36</a:t>
            </a:fld>
            <a:endParaRPr lang="de-DE" dirty="0"/>
          </a:p>
        </p:txBody>
      </p:sp>
      <p:sp>
        <p:nvSpPr>
          <p:cNvPr id="4" name="Cloud Callout 3"/>
          <p:cNvSpPr/>
          <p:nvPr/>
        </p:nvSpPr>
        <p:spPr>
          <a:xfrm>
            <a:off x="7039897" y="5112774"/>
            <a:ext cx="4686665" cy="1493075"/>
          </a:xfrm>
          <a:prstGeom prst="cloudCallout">
            <a:avLst>
              <a:gd name="adj1" fmla="val -40231"/>
              <a:gd name="adj2" fmla="val -7084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>
                <a:solidFill>
                  <a:prstClr val="white"/>
                </a:solidFill>
                <a:latin typeface="Calibri"/>
              </a:rPr>
              <a:t>need better representation format</a:t>
            </a:r>
          </a:p>
        </p:txBody>
      </p:sp>
    </p:spTree>
    <p:extLst>
      <p:ext uri="{BB962C8B-B14F-4D97-AF65-F5344CB8AC3E}">
        <p14:creationId xmlns:p14="http://schemas.microsoft.com/office/powerpoint/2010/main" val="15303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XML markup of annotation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2400">
                <a:solidFill>
                  <a:srgbClr val="3365A2"/>
                </a:solidFill>
              </a:rPr>
              <a:t>Standard for data interchange &amp; archiving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162300" y="2128838"/>
            <a:ext cx="3657600" cy="400110"/>
            <a:chOff x="1638300" y="2128838"/>
            <a:chExt cx="3657600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2438400" y="2128838"/>
              <a:ext cx="2857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start tag of XML element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1638300" y="2324100"/>
              <a:ext cx="774700" cy="15240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162300" y="5265738"/>
            <a:ext cx="3657600" cy="400110"/>
            <a:chOff x="1638300" y="2128838"/>
            <a:chExt cx="3657600" cy="400110"/>
          </a:xfrm>
        </p:grpSpPr>
        <p:sp>
          <p:nvSpPr>
            <p:cNvPr id="10" name="TextBox 9"/>
            <p:cNvSpPr txBox="1"/>
            <p:nvPr/>
          </p:nvSpPr>
          <p:spPr>
            <a:xfrm>
              <a:off x="2438400" y="2128838"/>
              <a:ext cx="2857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corresponding end tag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638300" y="2128838"/>
              <a:ext cx="774700" cy="19526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971800" y="1188155"/>
            <a:ext cx="1981200" cy="490507"/>
            <a:chOff x="1638300" y="1985993"/>
            <a:chExt cx="1981200" cy="490507"/>
          </a:xfrm>
        </p:grpSpPr>
        <p:sp>
          <p:nvSpPr>
            <p:cNvPr id="14" name="TextBox 13"/>
            <p:cNvSpPr txBox="1"/>
            <p:nvPr/>
          </p:nvSpPr>
          <p:spPr>
            <a:xfrm>
              <a:off x="2025650" y="1985993"/>
              <a:ext cx="159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root element</a:t>
              </a: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>
              <a:off x="1638300" y="2186048"/>
              <a:ext cx="387350" cy="29045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953002" y="1297251"/>
            <a:ext cx="4711698" cy="563973"/>
            <a:chOff x="1200152" y="1928297"/>
            <a:chExt cx="4711698" cy="563973"/>
          </a:xfrm>
        </p:grpSpPr>
        <p:sp>
          <p:nvSpPr>
            <p:cNvPr id="19" name="TextBox 18"/>
            <p:cNvSpPr txBox="1"/>
            <p:nvPr/>
          </p:nvSpPr>
          <p:spPr>
            <a:xfrm>
              <a:off x="2120900" y="1928297"/>
              <a:ext cx="3790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element annotated with attributes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1200152" y="2128352"/>
              <a:ext cx="920749" cy="36391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ED451-8496-D933-9C79-2A121751C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71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XML markup of annotation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Standard for data interchange &amp; archiving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&lt;?xml version="1.0" encoding="UTF-8"?&gt;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		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E2A57-835C-3C4A-9990-AC252FDE6EFC}"/>
              </a:ext>
            </a:extLst>
          </p:cNvPr>
          <p:cNvGrpSpPr/>
          <p:nvPr/>
        </p:nvGrpSpPr>
        <p:grpSpPr>
          <a:xfrm>
            <a:off x="6286500" y="1308864"/>
            <a:ext cx="2463800" cy="400110"/>
            <a:chOff x="2476500" y="2031192"/>
            <a:chExt cx="19812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9FA365-362A-DD4C-9595-BAB8FF138FBE}"/>
                </a:ext>
              </a:extLst>
            </p:cNvPr>
            <p:cNvSpPr txBox="1"/>
            <p:nvPr/>
          </p:nvSpPr>
          <p:spPr>
            <a:xfrm>
              <a:off x="2863850" y="2031192"/>
              <a:ext cx="159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XML declaration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7A2C7F1-AA12-914D-BCB5-5B767DE20E5C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476500" y="2231247"/>
              <a:ext cx="387350" cy="15388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355E-1E82-3C63-B54E-A96F33DAF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314335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XML markup of annotation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2400">
                <a:solidFill>
                  <a:srgbClr val="3365A2"/>
                </a:solidFill>
              </a:rPr>
              <a:t>Standard for data interchange &amp; archiving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&lt;?xml version="1.0" encoding="UTF-8"?&gt;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author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Stefan Evert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sex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sex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author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publication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Very Short Stories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collection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genre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fiction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genre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publication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68C94-8CEB-8F4A-A508-A8FEA718B8EF}"/>
              </a:ext>
            </a:extLst>
          </p:cNvPr>
          <p:cNvGrpSpPr/>
          <p:nvPr/>
        </p:nvGrpSpPr>
        <p:grpSpPr>
          <a:xfrm>
            <a:off x="3435179" y="1965467"/>
            <a:ext cx="3150972" cy="400110"/>
            <a:chOff x="1540476" y="2200245"/>
            <a:chExt cx="3150972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BDEF00-FBAB-1940-814E-6ADB1969D64B}"/>
                </a:ext>
              </a:extLst>
            </p:cNvPr>
            <p:cNvSpPr txBox="1"/>
            <p:nvPr/>
          </p:nvSpPr>
          <p:spPr>
            <a:xfrm>
              <a:off x="2413000" y="2200245"/>
              <a:ext cx="22784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metadata header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D7A4A9-8A99-CD49-B68F-AAF75B7608E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540476" y="2400300"/>
              <a:ext cx="872524" cy="7105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C704-076E-4E5D-1E3D-84BD9D88A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895507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97786B-BC91-8FC1-4B0C-7040E53D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corpus linguistics?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541CC-4804-CF2D-F76A-D83EDFE9F9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8EF47C-1C4D-937B-8239-358168E8151B}"/>
              </a:ext>
            </a:extLst>
          </p:cNvPr>
          <p:cNvSpPr txBox="1">
            <a:spLocks/>
          </p:cNvSpPr>
          <p:nvPr/>
        </p:nvSpPr>
        <p:spPr>
          <a:xfrm>
            <a:off x="1411061" y="1437069"/>
            <a:ext cx="2977116" cy="4525963"/>
          </a:xfrm>
          <a:prstGeom prst="rect">
            <a:avLst/>
          </a:prstGeom>
        </p:spPr>
        <p:txBody>
          <a:bodyPr anchor="ctr"/>
          <a:lstStyle>
            <a:lvl1pPr marL="236538" indent="-276225" algn="l" defTabSz="457200" rtl="0" eaLnBrk="1" fontAlgn="base" hangingPunct="1">
              <a:lnSpc>
                <a:spcPts val="2400"/>
              </a:lnSpc>
              <a:spcBef>
                <a:spcPts val="480"/>
              </a:spcBef>
              <a:spcAft>
                <a:spcPct val="0"/>
              </a:spcAft>
              <a:buClr>
                <a:srgbClr val="003366"/>
              </a:buClr>
              <a:buSzPct val="100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marL="630238" indent="-273050" algn="l" defTabSz="457200" rtl="0" eaLnBrk="1" fontAlgn="base" hangingPunct="1">
              <a:lnSpc>
                <a:spcPts val="2200"/>
              </a:lnSpc>
              <a:spcBef>
                <a:spcPts val="432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2pPr>
            <a:lvl3pPr marL="939800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3pPr>
            <a:lvl4pPr marL="1203325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4pPr>
            <a:lvl5pPr marL="1466850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Lucida Grande" charset="0"/>
              <a:buNone/>
            </a:pPr>
            <a:r>
              <a:rPr lang="en-US" sz="3200" dirty="0"/>
              <a:t>In a nutshell …</a:t>
            </a:r>
          </a:p>
          <a:p>
            <a:pPr marL="0" indent="0">
              <a:lnSpc>
                <a:spcPct val="100000"/>
              </a:lnSpc>
              <a:buFont typeface="Lucida Grande" charset="0"/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Font typeface="Lucida Grande" charset="0"/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empirical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/>
                </a:solidFill>
              </a:rPr>
              <a:t>scientific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/>
                </a:solidFill>
              </a:rPr>
              <a:t>study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of </a:t>
            </a:r>
            <a:r>
              <a:rPr lang="en-US" sz="2800" dirty="0">
                <a:solidFill>
                  <a:schemeClr val="accent2"/>
                </a:solidFill>
              </a:rPr>
              <a:t>language</a:t>
            </a:r>
            <a:br>
              <a:rPr lang="en-US" sz="2800" dirty="0"/>
            </a:br>
            <a:r>
              <a:rPr lang="en-US" sz="2800" dirty="0"/>
              <a:t>based on</a:t>
            </a:r>
            <a:br>
              <a:rPr lang="en-US" sz="2800" dirty="0"/>
            </a:br>
            <a:r>
              <a:rPr lang="en-US" sz="2800" dirty="0">
                <a:solidFill>
                  <a:schemeClr val="accent2"/>
                </a:solidFill>
              </a:rPr>
              <a:t>authentic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/>
                </a:solidFill>
              </a:rPr>
              <a:t>samples</a:t>
            </a:r>
            <a:r>
              <a:rPr lang="en-US" sz="2800" dirty="0"/>
              <a:t> of </a:t>
            </a:r>
            <a:r>
              <a:rPr lang="en-US" sz="2800" dirty="0">
                <a:solidFill>
                  <a:schemeClr val="accent2"/>
                </a:solidFill>
              </a:rPr>
              <a:t>language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/>
                </a:solidFill>
              </a:rPr>
              <a:t>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658102-5EB9-6D17-F4D7-1947547C3929}"/>
              </a:ext>
            </a:extLst>
          </p:cNvPr>
          <p:cNvGrpSpPr/>
          <p:nvPr/>
        </p:nvGrpSpPr>
        <p:grpSpPr>
          <a:xfrm>
            <a:off x="5341089" y="1371600"/>
            <a:ext cx="5035351" cy="4983162"/>
            <a:chOff x="3774558" y="1417638"/>
            <a:chExt cx="5035351" cy="49831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3408E7-9C62-327C-E767-37CA824D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4558" y="1417638"/>
              <a:ext cx="4789012" cy="49831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7A32AF-B1F6-B386-37CB-D41F51232650}"/>
                </a:ext>
              </a:extLst>
            </p:cNvPr>
            <p:cNvSpPr txBox="1"/>
            <p:nvPr/>
          </p:nvSpPr>
          <p:spPr>
            <a:xfrm rot="16200000">
              <a:off x="7359444" y="4950334"/>
              <a:ext cx="26547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schemeClr val="accent4"/>
                  </a:solidFill>
                </a:rPr>
                <a:t>https://</a:t>
              </a:r>
              <a:r>
                <a:rPr lang="en-US" sz="1600" dirty="0" err="1">
                  <a:solidFill>
                    <a:schemeClr val="accent4"/>
                  </a:solidFill>
                </a:rPr>
                <a:t>xkcd.com</a:t>
              </a:r>
              <a:r>
                <a:rPr lang="en-US" sz="1600" dirty="0">
                  <a:solidFill>
                    <a:schemeClr val="accent4"/>
                  </a:solidFill>
                </a:rPr>
                <a:t>/2122/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03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XML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5067300"/>
          </a:xfrm>
        </p:spPr>
        <p:txBody>
          <a:bodyPr/>
          <a:lstStyle/>
          <a:p>
            <a:r>
              <a:rPr lang="de-DE">
                <a:solidFill>
                  <a:schemeClr val="accent2"/>
                </a:solidFill>
              </a:rPr>
              <a:t>XML</a:t>
            </a:r>
            <a:r>
              <a:rPr lang="de-DE"/>
              <a:t> (Extensible Markup Language) is a widely-used standard for structured annotation</a:t>
            </a:r>
          </a:p>
          <a:p>
            <a:r>
              <a:rPr lang="de-DE"/>
              <a:t>A </a:t>
            </a:r>
            <a:r>
              <a:rPr lang="de-DE">
                <a:solidFill>
                  <a:schemeClr val="accent1"/>
                </a:solidFill>
              </a:rPr>
              <a:t>well-formed</a:t>
            </a:r>
            <a:r>
              <a:rPr lang="de-DE"/>
              <a:t> XML document only specifies the structure of annotation, not its semantics</a:t>
            </a:r>
          </a:p>
          <a:p>
            <a:r>
              <a:rPr lang="de-DE">
                <a:solidFill>
                  <a:schemeClr val="accent2"/>
                </a:solidFill>
              </a:rPr>
              <a:t>DTD</a:t>
            </a:r>
            <a:r>
              <a:rPr lang="de-DE"/>
              <a:t> (document type declaration) or </a:t>
            </a:r>
            <a:r>
              <a:rPr lang="de-DE">
                <a:solidFill>
                  <a:schemeClr val="accent2"/>
                </a:solidFill>
              </a:rPr>
              <a:t>XML Schema </a:t>
            </a:r>
            <a:r>
              <a:rPr lang="de-DE"/>
              <a:t>specify valid element &amp; attribute names</a:t>
            </a:r>
          </a:p>
          <a:p>
            <a:pPr lvl="1"/>
            <a:r>
              <a:rPr lang="de-DE"/>
              <a:t>still doesn't explain semantics without documentation!</a:t>
            </a:r>
          </a:p>
          <a:p>
            <a:pPr lvl="1"/>
            <a:endParaRPr lang="de-DE"/>
          </a:p>
          <a:p>
            <a:r>
              <a:rPr lang="de-DE"/>
              <a:t>Exchange formats for text corpora: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TEI</a:t>
            </a:r>
            <a:r>
              <a:rPr lang="de-DE"/>
              <a:t> (Text Encoding Initiative), </a:t>
            </a:r>
            <a:r>
              <a:rPr lang="de-DE">
                <a:solidFill>
                  <a:schemeClr val="accent2"/>
                </a:solidFill>
              </a:rPr>
              <a:t>XCES</a:t>
            </a:r>
            <a:r>
              <a:rPr lang="de-DE"/>
              <a:t> (Corpus Encoding Standard), </a:t>
            </a:r>
            <a:r>
              <a:rPr lang="de-DE">
                <a:solidFill>
                  <a:schemeClr val="accent2"/>
                </a:solidFill>
              </a:rPr>
              <a:t>ISO 24612: LAF</a:t>
            </a:r>
            <a:r>
              <a:rPr lang="de-DE"/>
              <a:t> (Linguistic Annotation Framework)</a:t>
            </a:r>
          </a:p>
          <a:p>
            <a:pPr lvl="1"/>
            <a:r>
              <a:rPr lang="de-DE"/>
              <a:t>but more efficient representation requiredd for corpus search etc.</a:t>
            </a:r>
          </a:p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6AE31-3FB8-0DC2-63F1-F74520FD2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4014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TEI standard (BNC)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111"/>
          <a:stretch/>
        </p:blipFill>
        <p:spPr>
          <a:xfrm>
            <a:off x="1367594" y="881894"/>
            <a:ext cx="7558458" cy="59761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71384" y="1179751"/>
            <a:ext cx="4053466" cy="461665"/>
            <a:chOff x="2040675" y="1661531"/>
            <a:chExt cx="4053466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049858" y="1661531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TEI header = metadata</a:t>
              </a: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 flipV="1">
              <a:off x="2040675" y="1806497"/>
              <a:ext cx="1009183" cy="8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853084" y="2125558"/>
            <a:ext cx="5012534" cy="854907"/>
            <a:chOff x="2473651" y="1661531"/>
            <a:chExt cx="5012534" cy="854907"/>
          </a:xfrm>
        </p:grpSpPr>
        <p:sp>
          <p:nvSpPr>
            <p:cNvPr id="12" name="TextBox 11"/>
            <p:cNvSpPr txBox="1"/>
            <p:nvPr/>
          </p:nvSpPr>
          <p:spPr>
            <a:xfrm>
              <a:off x="3049858" y="1661531"/>
              <a:ext cx="4436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text from British National Corpus </a:t>
              </a:r>
            </a:p>
          </p:txBody>
        </p:sp>
        <p:cxnSp>
          <p:nvCxnSpPr>
            <p:cNvPr id="13" name="Straight Arrow Connector 12"/>
            <p:cNvCxnSpPr>
              <a:cxnSpLocks/>
            </p:cNvCxnSpPr>
            <p:nvPr/>
          </p:nvCxnSpPr>
          <p:spPr>
            <a:xfrm flipH="1">
              <a:off x="2473651" y="2158989"/>
              <a:ext cx="983226" cy="3574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959872" y="5383639"/>
            <a:ext cx="3688463" cy="945807"/>
            <a:chOff x="1683006" y="1949985"/>
            <a:chExt cx="3688463" cy="838890"/>
          </a:xfrm>
        </p:grpSpPr>
        <p:sp>
          <p:nvSpPr>
            <p:cNvPr id="20" name="TextBox 19"/>
            <p:cNvSpPr txBox="1"/>
            <p:nvPr/>
          </p:nvSpPr>
          <p:spPr>
            <a:xfrm>
              <a:off x="1683006" y="2379398"/>
              <a:ext cx="3688463" cy="40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information about this text</a:t>
              </a:r>
            </a:p>
          </p:txBody>
        </p:sp>
        <p:cxnSp>
          <p:nvCxnSpPr>
            <p:cNvPr id="21" name="Straight Arrow Connector 20"/>
            <p:cNvCxnSpPr>
              <a:cxnSpLocks/>
              <a:stCxn id="20" idx="0"/>
            </p:cNvCxnSpPr>
            <p:nvPr/>
          </p:nvCxnSpPr>
          <p:spPr>
            <a:xfrm flipH="1" flipV="1">
              <a:off x="1995800" y="1949985"/>
              <a:ext cx="1531438" cy="4294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C017C-220A-7B54-728B-48D4B0A1B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4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TEI standard (BNC)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16"/>
          <a:stretch/>
        </p:blipFill>
        <p:spPr>
          <a:xfrm>
            <a:off x="1453006" y="968374"/>
            <a:ext cx="5845862" cy="58129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78943" y="873238"/>
            <a:ext cx="5839129" cy="461665"/>
            <a:chOff x="2970061" y="1457054"/>
            <a:chExt cx="3889033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484640" y="1457054"/>
              <a:ext cx="3374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TEI body = object data + annotation</a:t>
              </a:r>
            </a:p>
          </p:txBody>
        </p:sp>
        <p:cxnSp>
          <p:nvCxnSpPr>
            <p:cNvPr id="8" name="Straight Arrow Connector 7"/>
            <p:cNvCxnSpPr>
              <a:cxnSpLocks/>
              <a:stCxn id="6" idx="1"/>
            </p:cNvCxnSpPr>
            <p:nvPr/>
          </p:nvCxnSpPr>
          <p:spPr>
            <a:xfrm flipH="1" flipV="1">
              <a:off x="2970061" y="1635868"/>
              <a:ext cx="514579" cy="520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382297" y="2007632"/>
            <a:ext cx="6211794" cy="461665"/>
            <a:chOff x="1047974" y="898085"/>
            <a:chExt cx="6211794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2669322" y="898085"/>
              <a:ext cx="4590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structure &amp; typographic markup</a:t>
              </a:r>
            </a:p>
          </p:txBody>
        </p:sp>
        <p:cxnSp>
          <p:nvCxnSpPr>
            <p:cNvPr id="13" name="Straight Arrow Connector 12"/>
            <p:cNvCxnSpPr>
              <a:cxnSpLocks/>
              <a:stCxn id="12" idx="1"/>
            </p:cNvCxnSpPr>
            <p:nvPr/>
          </p:nvCxnSpPr>
          <p:spPr>
            <a:xfrm flipH="1" flipV="1">
              <a:off x="1047974" y="1053550"/>
              <a:ext cx="1621348" cy="75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49574" y="3207999"/>
            <a:ext cx="5525682" cy="461665"/>
            <a:chOff x="3534609" y="3113505"/>
            <a:chExt cx="5525682" cy="409476"/>
          </a:xfrm>
        </p:grpSpPr>
        <p:sp>
          <p:nvSpPr>
            <p:cNvPr id="20" name="TextBox 19"/>
            <p:cNvSpPr txBox="1"/>
            <p:nvPr/>
          </p:nvSpPr>
          <p:spPr>
            <a:xfrm>
              <a:off x="4469845" y="3113505"/>
              <a:ext cx="4590446" cy="409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tokens + token-level annotations</a:t>
              </a:r>
            </a:p>
          </p:txBody>
        </p:sp>
        <p:cxnSp>
          <p:nvCxnSpPr>
            <p:cNvPr id="21" name="Straight Arrow Connector 20"/>
            <p:cNvCxnSpPr>
              <a:cxnSpLocks/>
              <a:stCxn id="20" idx="1"/>
            </p:cNvCxnSpPr>
            <p:nvPr/>
          </p:nvCxnSpPr>
          <p:spPr>
            <a:xfrm flipH="1">
              <a:off x="3534609" y="3318243"/>
              <a:ext cx="935236" cy="1888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7708838" y="4817806"/>
            <a:ext cx="3374030" cy="16833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principle: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raw text (= object data) can be reconstructed by deleting all XML 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A4B9C-6CC7-EF64-DED7-C1E1F2C1E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Vertical text format (.vrt)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Simpler, more efficient format ➞ used by CWB &amp; NLP tools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	 much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any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other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until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1E35F1-6706-064C-9D86-B05BF5BAE200}"/>
              </a:ext>
            </a:extLst>
          </p:cNvPr>
          <p:cNvGrpSpPr/>
          <p:nvPr/>
        </p:nvGrpSpPr>
        <p:grpSpPr>
          <a:xfrm>
            <a:off x="2582967" y="4986634"/>
            <a:ext cx="5124661" cy="915428"/>
            <a:chOff x="2153632" y="1901068"/>
            <a:chExt cx="4120861" cy="915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7C9276-7C6C-3243-9C2E-759DB1B67F50}"/>
                </a:ext>
              </a:extLst>
            </p:cNvPr>
            <p:cNvSpPr txBox="1"/>
            <p:nvPr/>
          </p:nvSpPr>
          <p:spPr>
            <a:xfrm>
              <a:off x="2824281" y="2354831"/>
              <a:ext cx="3450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TAB characters (</a:t>
              </a:r>
              <a:r>
                <a:rPr lang="de-DE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\t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, </a:t>
              </a:r>
              <a:r>
                <a:rPr lang="de-DE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\x09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A5598D-47E6-8141-B8E1-45BDD44CFD4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648633" y="1901068"/>
              <a:ext cx="175648" cy="684596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12AC6D4-B063-DC4F-B014-2B293234D3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3632" y="1918081"/>
              <a:ext cx="670649" cy="66758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B9CF98C0-E22C-4144-915E-23B5A4A65233}"/>
              </a:ext>
            </a:extLst>
          </p:cNvPr>
          <p:cNvSpPr/>
          <p:nvPr/>
        </p:nvSpPr>
        <p:spPr>
          <a:xfrm>
            <a:off x="7778378" y="4637559"/>
            <a:ext cx="3048000" cy="1772834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 b="1">
                <a:solidFill>
                  <a:srgbClr val="3365A2"/>
                </a:solidFill>
                <a:latin typeface="Calibri"/>
              </a:rPr>
              <a:t>metadata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title:		The Garden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author:		Stefan Evert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author sex:	male</a:t>
            </a:r>
            <a:br>
              <a:rPr lang="de-DE" sz="2000">
                <a:solidFill>
                  <a:prstClr val="black"/>
                </a:solidFill>
                <a:latin typeface="Calibri"/>
              </a:rPr>
            </a:br>
            <a:r>
              <a:rPr lang="de-DE" sz="2000">
                <a:solidFill>
                  <a:prstClr val="black"/>
                </a:solidFill>
                <a:latin typeface="Calibri"/>
              </a:rPr>
              <a:t>date:		05.08.1991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0695A3-2537-AA8A-D8E6-1408657611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1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Vertical text format (.vrt)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Text metadata encoded in XML start tags (not in header!)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author="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Stefan Evert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author_sex="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b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  date="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1991-08-05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	 much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any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other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until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830BE1-15A8-E140-8621-AA0FDEDAD0CC}"/>
              </a:ext>
            </a:extLst>
          </p:cNvPr>
          <p:cNvGrpSpPr/>
          <p:nvPr/>
        </p:nvGrpSpPr>
        <p:grpSpPr>
          <a:xfrm>
            <a:off x="2543639" y="2093738"/>
            <a:ext cx="6422519" cy="1006138"/>
            <a:chOff x="2153632" y="1918081"/>
            <a:chExt cx="5164499" cy="10061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C08C6-8C86-484B-BC96-C1E7B2EF1C2E}"/>
                </a:ext>
              </a:extLst>
            </p:cNvPr>
            <p:cNvSpPr txBox="1"/>
            <p:nvPr/>
          </p:nvSpPr>
          <p:spPr>
            <a:xfrm>
              <a:off x="3867919" y="2093222"/>
              <a:ext cx="3450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CQPweb requires 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lang="de-DE" b="1">
                  <a:solidFill>
                    <a:srgbClr val="C73127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text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,</a:t>
              </a:r>
              <a:b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</a:b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SketchEngine prefers  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lang="de-DE" b="1">
                  <a:solidFill>
                    <a:srgbClr val="C73127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doc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47CD80-9048-9D40-894F-477EF9D5634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153632" y="1918081"/>
              <a:ext cx="1714287" cy="590640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6BCD46-266C-F147-AA15-BB23136F382E}"/>
              </a:ext>
            </a:extLst>
          </p:cNvPr>
          <p:cNvGrpSpPr/>
          <p:nvPr/>
        </p:nvGrpSpPr>
        <p:grpSpPr>
          <a:xfrm>
            <a:off x="2900518" y="2596807"/>
            <a:ext cx="5503203" cy="1331783"/>
            <a:chOff x="2892876" y="1223104"/>
            <a:chExt cx="4425255" cy="13317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C4A14B-4E2F-3F43-B41D-12DBA31E5093}"/>
                </a:ext>
              </a:extLst>
            </p:cNvPr>
            <p:cNvSpPr txBox="1"/>
            <p:nvPr/>
          </p:nvSpPr>
          <p:spPr>
            <a:xfrm>
              <a:off x="3867919" y="2093222"/>
              <a:ext cx="3450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sub-text level metadata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A1AE47-187F-0342-8EF1-9842E17E1EA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892876" y="1223104"/>
              <a:ext cx="975043" cy="1100951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8A3DE-9B51-198D-8635-EDB8445E9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7149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CoNLL</a:t>
            </a:r>
            <a:r>
              <a:rPr lang="de-DE"/>
              <a:t> format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Vertical text without the metadata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story: "The Garden"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paragraph #1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1	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2	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3	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4	fine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fine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5	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6	.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SENT	 .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b="1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1	There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	 there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2	was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be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3	an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4	elephant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elephant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5	.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SENT	 .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this is the end of the file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7AF646-CB9F-8046-B390-B12DB85B3BC1}"/>
              </a:ext>
            </a:extLst>
          </p:cNvPr>
          <p:cNvGrpSpPr/>
          <p:nvPr/>
        </p:nvGrpSpPr>
        <p:grpSpPr>
          <a:xfrm>
            <a:off x="4483511" y="1796273"/>
            <a:ext cx="4778476" cy="461665"/>
            <a:chOff x="2600343" y="998205"/>
            <a:chExt cx="384248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35DD50-4464-5649-B2A7-BE79D2914B49}"/>
                </a:ext>
              </a:extLst>
            </p:cNvPr>
            <p:cNvSpPr txBox="1"/>
            <p:nvPr/>
          </p:nvSpPr>
          <p:spPr>
            <a:xfrm>
              <a:off x="3755579" y="998205"/>
              <a:ext cx="2687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these are just comments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7A2D3A8-8002-8843-80A6-48752BB3F60E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600343" y="998206"/>
              <a:ext cx="1155236" cy="23083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8397A4-95A8-FC4C-BCCC-6CA09751E443}"/>
              </a:ext>
            </a:extLst>
          </p:cNvPr>
          <p:cNvGrpSpPr/>
          <p:nvPr/>
        </p:nvGrpSpPr>
        <p:grpSpPr>
          <a:xfrm>
            <a:off x="4483512" y="3132461"/>
            <a:ext cx="5820695" cy="574301"/>
            <a:chOff x="2600342" y="1252398"/>
            <a:chExt cx="4680558" cy="5743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DBEBDD-F5D7-654E-9BA0-D22601D27201}"/>
                </a:ext>
              </a:extLst>
            </p:cNvPr>
            <p:cNvSpPr txBox="1"/>
            <p:nvPr/>
          </p:nvSpPr>
          <p:spPr>
            <a:xfrm>
              <a:off x="3755578" y="1252398"/>
              <a:ext cx="352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blank lines = sentence boundaries 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4D29FC-D572-DF4C-89B4-69C692970DCC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600342" y="1483231"/>
              <a:ext cx="1155236" cy="34346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6E79D5-267B-874D-8C26-0A4ED4026CD8}"/>
              </a:ext>
            </a:extLst>
          </p:cNvPr>
          <p:cNvGrpSpPr/>
          <p:nvPr/>
        </p:nvGrpSpPr>
        <p:grpSpPr>
          <a:xfrm>
            <a:off x="2182762" y="5107982"/>
            <a:ext cx="5201263" cy="1348120"/>
            <a:chOff x="3098442" y="365943"/>
            <a:chExt cx="4182458" cy="13481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B1496-FA1A-3C4B-A8C0-CB4986A22AA4}"/>
                </a:ext>
              </a:extLst>
            </p:cNvPr>
            <p:cNvSpPr txBox="1"/>
            <p:nvPr/>
          </p:nvSpPr>
          <p:spPr>
            <a:xfrm>
              <a:off x="3755578" y="1252398"/>
              <a:ext cx="352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token numbers (within sentence)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099D9B5-BF99-8F41-AD81-93D194B80EE1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3098442" y="365943"/>
              <a:ext cx="657136" cy="111728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62B893-AB49-B748-B0E4-1BB4A67E128A}"/>
              </a:ext>
            </a:extLst>
          </p:cNvPr>
          <p:cNvSpPr txBox="1"/>
          <p:nvPr/>
        </p:nvSpPr>
        <p:spPr>
          <a:xfrm>
            <a:off x="527901" y="875642"/>
            <a:ext cx="4183626" cy="276999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>
                <a:solidFill>
                  <a:prstClr val="black"/>
                </a:solidFill>
                <a:latin typeface="Calibri"/>
                <a:ea typeface="+mn-ea"/>
                <a:cs typeface="+mn-cs"/>
                <a:hlinkClick r:id="rId2"/>
              </a:rPr>
              <a:t>http://universaldependencies.org/docs/format.html</a:t>
            </a:r>
            <a:endParaRPr lang="de-DE" sz="1200">
              <a:solidFill>
                <a:srgbClr val="3365A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8E631-0218-8506-6C3A-CC4416AC6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8832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segments and structures</a:t>
            </a:r>
            <a:r>
              <a:rPr lang="de-DE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Automatic recognition and categorization of particular word sequences (segments)</a:t>
            </a:r>
          </a:p>
          <a:p>
            <a:pPr lvl="1"/>
            <a:endParaRPr lang="de-DE"/>
          </a:p>
          <a:p>
            <a:r>
              <a:rPr lang="de-DE"/>
              <a:t>e.g. named entities (</a:t>
            </a:r>
            <a:r>
              <a:rPr lang="de-DE">
                <a:solidFill>
                  <a:schemeClr val="accent2"/>
                </a:solidFill>
              </a:rPr>
              <a:t>NER</a:t>
            </a:r>
            <a:r>
              <a:rPr lang="de-DE"/>
              <a:t> = </a:t>
            </a:r>
            <a:r>
              <a:rPr lang="de-DE">
                <a:solidFill>
                  <a:schemeClr val="accent1"/>
                </a:solidFill>
              </a:rPr>
              <a:t>named entity recognition</a:t>
            </a:r>
            <a:r>
              <a:rPr lang="de-DE"/>
              <a:t>)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r>
              <a:rPr lang="de-DE"/>
              <a:t>e.g. time and place expressions: </a:t>
            </a:r>
            <a:r>
              <a:rPr lang="de-DE">
                <a:solidFill>
                  <a:schemeClr val="tx2"/>
                </a:solidFill>
              </a:rPr>
              <a:t>last week</a:t>
            </a:r>
            <a:r>
              <a:rPr lang="de-DE"/>
              <a:t>, </a:t>
            </a:r>
            <a:r>
              <a:rPr lang="de-DE">
                <a:solidFill>
                  <a:schemeClr val="tx2"/>
                </a:solidFill>
              </a:rPr>
              <a:t>the day after tomorrow</a:t>
            </a:r>
            <a:r>
              <a:rPr lang="de-DE"/>
              <a:t>, </a:t>
            </a:r>
            <a:r>
              <a:rPr lang="de-DE">
                <a:solidFill>
                  <a:schemeClr val="tx2"/>
                </a:solidFill>
              </a:rPr>
              <a:t>September 15th</a:t>
            </a:r>
            <a:r>
              <a:rPr lang="de-DE"/>
              <a:t>,</a:t>
            </a:r>
            <a:br>
              <a:rPr lang="de-DE"/>
            </a:br>
            <a:r>
              <a:rPr lang="de-DE">
                <a:solidFill>
                  <a:schemeClr val="tx2"/>
                </a:solidFill>
              </a:rPr>
              <a:t>in Paris</a:t>
            </a:r>
            <a:r>
              <a:rPr lang="de-DE"/>
              <a:t>, </a:t>
            </a:r>
            <a:r>
              <a:rPr lang="de-DE">
                <a:solidFill>
                  <a:schemeClr val="tx2"/>
                </a:solidFill>
              </a:rPr>
              <a:t>on the lawn in front of their house</a:t>
            </a:r>
            <a:r>
              <a:rPr lang="de-DE"/>
              <a:t>, …</a:t>
            </a:r>
          </a:p>
          <a:p>
            <a:r>
              <a:rPr lang="de-DE"/>
              <a:t>e.g. text spans that need to be masked for anonymization purposes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93EF-1CA0-47C1-0000-818ECD48D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46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3"/>
          <a:stretch/>
        </p:blipFill>
        <p:spPr>
          <a:xfrm>
            <a:off x="2476500" y="2395790"/>
            <a:ext cx="7239000" cy="8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segments and structures</a:t>
            </a:r>
            <a:endParaRPr lang="de-DE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527901" y="1008668"/>
            <a:ext cx="11156101" cy="1323941"/>
          </a:xfrm>
        </p:spPr>
        <p:txBody>
          <a:bodyPr/>
          <a:lstStyle/>
          <a:p>
            <a:r>
              <a:rPr lang="de-DE"/>
              <a:t>Syntactic </a:t>
            </a:r>
            <a:r>
              <a:rPr lang="de-DE">
                <a:solidFill>
                  <a:schemeClr val="accent2"/>
                </a:solidFill>
              </a:rPr>
              <a:t>phrase structure analysis </a:t>
            </a:r>
            <a:br>
              <a:rPr lang="de-DE">
                <a:solidFill>
                  <a:schemeClr val="accent2"/>
                </a:solidFill>
              </a:rPr>
            </a:br>
            <a:r>
              <a:rPr lang="de-DE"/>
              <a:t>= parse tree of nested segments corresponding to syntactic units</a:t>
            </a:r>
          </a:p>
          <a:p>
            <a:r>
              <a:rPr lang="de-DE"/>
              <a:t>„minimal“ phrases as flat segments ➞ </a:t>
            </a:r>
            <a:r>
              <a:rPr lang="de-DE">
                <a:solidFill>
                  <a:schemeClr val="accent1"/>
                </a:solidFill>
              </a:rPr>
              <a:t>chunk parsing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27B29D-4C63-8590-C193-9EB0217BC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47</a:t>
            </a:fld>
            <a:endParaRPr lang="de-DE" dirty="0"/>
          </a:p>
        </p:txBody>
      </p:sp>
      <p:grpSp>
        <p:nvGrpSpPr>
          <p:cNvPr id="55" name="Group 54"/>
          <p:cNvGrpSpPr/>
          <p:nvPr/>
        </p:nvGrpSpPr>
        <p:grpSpPr>
          <a:xfrm>
            <a:off x="1942170" y="2495176"/>
            <a:ext cx="8307660" cy="4020005"/>
            <a:chOff x="825500" y="2805978"/>
            <a:chExt cx="7493000" cy="36257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50"/>
            <a:stretch/>
          </p:blipFill>
          <p:spPr>
            <a:xfrm>
              <a:off x="825500" y="5631366"/>
              <a:ext cx="7493000" cy="80041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182029" y="4516244"/>
              <a:ext cx="1561171" cy="1115122"/>
              <a:chOff x="1182029" y="4516244"/>
              <a:chExt cx="1561171" cy="111512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628078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3365A2"/>
                    </a:solidFill>
                  </a:rPr>
                  <a:t>NP</a:t>
                </a:r>
              </a:p>
            </p:txBody>
          </p:sp>
          <p:cxnSp>
            <p:nvCxnSpPr>
              <p:cNvPr id="8" name="Straight Connector 7"/>
              <p:cNvCxnSpPr>
                <a:stCxn id="6" idx="2"/>
              </p:cNvCxnSpPr>
              <p:nvPr/>
            </p:nvCxnSpPr>
            <p:spPr>
              <a:xfrm flipH="1">
                <a:off x="1182029" y="4977909"/>
                <a:ext cx="780586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2"/>
              </p:cNvCxnSpPr>
              <p:nvPr/>
            </p:nvCxnSpPr>
            <p:spPr>
              <a:xfrm flipH="1">
                <a:off x="1962614" y="4977909"/>
                <a:ext cx="1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2"/>
              </p:cNvCxnSpPr>
              <p:nvPr/>
            </p:nvCxnSpPr>
            <p:spPr>
              <a:xfrm>
                <a:off x="1962615" y="4977909"/>
                <a:ext cx="780585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817327" y="4516244"/>
              <a:ext cx="2964057" cy="1115122"/>
              <a:chOff x="126380" y="4516244"/>
              <a:chExt cx="2964057" cy="111512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273872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3365A2"/>
                    </a:solidFill>
                  </a:rPr>
                  <a:t>NP</a:t>
                </a:r>
              </a:p>
            </p:txBody>
          </p:sp>
          <p:cxnSp>
            <p:nvCxnSpPr>
              <p:cNvPr id="19" name="Straight Connector 18"/>
              <p:cNvCxnSpPr>
                <a:stCxn id="18" idx="2"/>
              </p:cNvCxnSpPr>
              <p:nvPr/>
            </p:nvCxnSpPr>
            <p:spPr>
              <a:xfrm flipH="1">
                <a:off x="126380" y="4977909"/>
                <a:ext cx="1482029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1608409" y="4977909"/>
                <a:ext cx="334536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8" idx="2"/>
              </p:cNvCxnSpPr>
              <p:nvPr/>
            </p:nvCxnSpPr>
            <p:spPr>
              <a:xfrm>
                <a:off x="1608409" y="4977909"/>
                <a:ext cx="1482028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8" idx="2"/>
              </p:cNvCxnSpPr>
              <p:nvPr/>
            </p:nvCxnSpPr>
            <p:spPr>
              <a:xfrm flipH="1">
                <a:off x="739695" y="4977909"/>
                <a:ext cx="868714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2796832" y="4516244"/>
              <a:ext cx="1230882" cy="1115122"/>
              <a:chOff x="1347174" y="4516244"/>
              <a:chExt cx="1230882" cy="111512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347174" y="4516244"/>
                <a:ext cx="123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3365A2"/>
                    </a:solidFill>
                  </a:rPr>
                  <a:t>AdvP</a:t>
                </a:r>
              </a:p>
            </p:txBody>
          </p:sp>
          <p:cxnSp>
            <p:nvCxnSpPr>
              <p:cNvPr id="27" name="Straight Connector 26"/>
              <p:cNvCxnSpPr>
                <a:stCxn id="25" idx="2"/>
              </p:cNvCxnSpPr>
              <p:nvPr/>
            </p:nvCxnSpPr>
            <p:spPr>
              <a:xfrm>
                <a:off x="1962615" y="4977909"/>
                <a:ext cx="0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215162" y="3583600"/>
              <a:ext cx="2084194" cy="2047766"/>
              <a:chOff x="1984920" y="3583600"/>
              <a:chExt cx="2092464" cy="233769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399921" y="3583600"/>
                <a:ext cx="936704" cy="5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C73127"/>
                    </a:solidFill>
                  </a:rPr>
                  <a:t>VP</a:t>
                </a:r>
              </a:p>
            </p:txBody>
          </p:sp>
          <p:cxnSp>
            <p:nvCxnSpPr>
              <p:cNvPr id="32" name="Straight Connector 31"/>
              <p:cNvCxnSpPr>
                <a:stCxn id="31" idx="2"/>
              </p:cNvCxnSpPr>
              <p:nvPr/>
            </p:nvCxnSpPr>
            <p:spPr>
              <a:xfrm flipH="1">
                <a:off x="1984920" y="4110630"/>
                <a:ext cx="883353" cy="1810668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1" idx="2"/>
                <a:endCxn id="18" idx="0"/>
              </p:cNvCxnSpPr>
              <p:nvPr/>
            </p:nvCxnSpPr>
            <p:spPr>
              <a:xfrm>
                <a:off x="2868273" y="4110630"/>
                <a:ext cx="1209111" cy="537662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1962615" y="2805978"/>
              <a:ext cx="3132409" cy="1710266"/>
              <a:chOff x="500722" y="4516244"/>
              <a:chExt cx="3132409" cy="1710266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628078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C73127"/>
                    </a:solidFill>
                  </a:rPr>
                  <a:t>S</a:t>
                </a:r>
              </a:p>
            </p:txBody>
          </p:sp>
          <p:cxnSp>
            <p:nvCxnSpPr>
              <p:cNvPr id="49" name="Straight Connector 48"/>
              <p:cNvCxnSpPr>
                <a:stCxn id="48" idx="2"/>
                <a:endCxn id="6" idx="0"/>
              </p:cNvCxnSpPr>
              <p:nvPr/>
            </p:nvCxnSpPr>
            <p:spPr>
              <a:xfrm flipH="1">
                <a:off x="500722" y="4977909"/>
                <a:ext cx="1461893" cy="1248601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8" idx="2"/>
                <a:endCxn id="25" idx="0"/>
              </p:cNvCxnSpPr>
              <p:nvPr/>
            </p:nvCxnSpPr>
            <p:spPr>
              <a:xfrm flipH="1">
                <a:off x="1950380" y="4977909"/>
                <a:ext cx="12235" cy="1248601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8" idx="2"/>
                <a:endCxn id="31" idx="0"/>
              </p:cNvCxnSpPr>
              <p:nvPr/>
            </p:nvCxnSpPr>
            <p:spPr>
              <a:xfrm>
                <a:off x="1962615" y="4977909"/>
                <a:ext cx="1670516" cy="315957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43307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syntactic dependency analysis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A5EC5-BFBE-E26A-782D-0A126A90C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48</a:t>
            </a:fld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3C44E-4DC3-160B-1F88-AFD4796D7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9"/>
          <a:stretch/>
        </p:blipFill>
        <p:spPr>
          <a:xfrm>
            <a:off x="1837531" y="1421400"/>
            <a:ext cx="8516937" cy="13190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5B21CE1-3737-B18A-124B-842563A7415A}"/>
              </a:ext>
            </a:extLst>
          </p:cNvPr>
          <p:cNvGrpSpPr/>
          <p:nvPr/>
        </p:nvGrpSpPr>
        <p:grpSpPr>
          <a:xfrm>
            <a:off x="1039017" y="3413920"/>
            <a:ext cx="10113963" cy="3219450"/>
            <a:chOff x="1751856" y="4649381"/>
            <a:chExt cx="10113963" cy="3219450"/>
          </a:xfrm>
        </p:grpSpPr>
        <p:pic>
          <p:nvPicPr>
            <p:cNvPr id="13" name="Content Placeholder 3">
              <a:extLst>
                <a:ext uri="{FF2B5EF4-FFF2-40B4-BE49-F238E27FC236}">
                  <a16:creationId xmlns:a16="http://schemas.microsoft.com/office/drawing/2014/main" id="{AC47AEDA-8112-55CD-3364-70E0DBE1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51856" y="4649381"/>
              <a:ext cx="10113963" cy="321945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3FC55-A506-9630-D242-68697C4F88CF}"/>
                </a:ext>
              </a:extLst>
            </p:cNvPr>
            <p:cNvSpPr txBox="1"/>
            <p:nvPr/>
          </p:nvSpPr>
          <p:spPr>
            <a:xfrm>
              <a:off x="5776532" y="6396298"/>
              <a:ext cx="6048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800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Try it for yourself at </a:t>
              </a:r>
              <a:r>
                <a:rPr lang="de-DE" sz="28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5"/>
                </a:rPr>
                <a:t>http://corenlp.run/</a:t>
              </a:r>
              <a:r>
                <a:rPr lang="de-DE" sz="28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Sentence alignment for parallel corpora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00FAA-45AD-9EBA-349F-3AFCF8828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49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graphicFrame>
        <p:nvGraphicFramePr>
          <p:cNvPr id="75923" name="Group 147"/>
          <p:cNvGraphicFramePr>
            <a:graphicFrameLocks noGrp="1"/>
          </p:cNvGraphicFramePr>
          <p:nvPr>
            <p:ph type="tbl" idx="4294967295"/>
          </p:nvPr>
        </p:nvGraphicFramePr>
        <p:xfrm>
          <a:off x="2171700" y="1462548"/>
          <a:ext cx="7848600" cy="4632326"/>
        </p:xfrm>
        <a:graphic>
          <a:graphicData uri="http://schemas.openxmlformats.org/drawingml/2006/table">
            <a:tbl>
              <a:tblPr/>
              <a:tblGrid>
                <a:gridCol w="392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8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Das stört mich keineswegs, ich halte das für eine gute Initiative, aber wiederum ist Europa nicht zur Stelle.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That is no problem for me. 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 think it is a good initiative, but again Europe is absent.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Es darf nicht wieder geschehen!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It should not happen again, Mr President.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Meine Fraktion verlangt, daß die italienische Präsidentschaft hier vor uns erklärt, welche Rolle sie spielt.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My Group wants the Italian presidency to come here and explain what its role is. 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Herr Präsident, liebe Kolleginnen und Kollegen!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Mr President, ladies and gentlemen, I think it is important that we should  discuss the situation in the Middle East this week. 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Ich halte es für wichtig, daß wir diese Woche über die Situation im Nahen Osten reden. 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Darin sind wir uns alle einig.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We all agree on that.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71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corpus linguistics?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/>
              <a:t>Corpus linguistics as a </a:t>
            </a:r>
            <a:r>
              <a:rPr lang="en-US" sz="2400">
                <a:solidFill>
                  <a:schemeClr val="accent2"/>
                </a:solidFill>
              </a:rPr>
              <a:t>methodology</a:t>
            </a:r>
          </a:p>
          <a:p>
            <a:pPr lvl="1"/>
            <a:r>
              <a:rPr lang="en-US" sz="2000"/>
              <a:t>(one form of) empirical evidence</a:t>
            </a:r>
            <a:br>
              <a:rPr lang="en-US" sz="2000"/>
            </a:br>
            <a:r>
              <a:rPr lang="en-US" sz="2000"/>
              <a:t>for linguistic research</a:t>
            </a:r>
          </a:p>
          <a:p>
            <a:pPr lvl="1"/>
            <a:r>
              <a:rPr lang="en-US" sz="2000"/>
              <a:t>corpus design &amp; practical aspects</a:t>
            </a:r>
          </a:p>
          <a:p>
            <a:pPr lvl="1"/>
            <a:r>
              <a:rPr lang="en-US" sz="2000"/>
              <a:t>development of software tools</a:t>
            </a:r>
          </a:p>
          <a:p>
            <a:pPr lvl="1"/>
            <a:r>
              <a:rPr lang="en-US" sz="2000"/>
              <a:t>quantitative analysis techniques,</a:t>
            </a:r>
            <a:br>
              <a:rPr lang="en-US" sz="2000"/>
            </a:br>
            <a:r>
              <a:rPr lang="en-US" sz="2000"/>
              <a:t>often in terms of frequency comparison</a:t>
            </a:r>
          </a:p>
          <a:p>
            <a:pPr lvl="1"/>
            <a:endParaRPr lang="en-US" sz="2000"/>
          </a:p>
          <a:p>
            <a:r>
              <a:rPr lang="en-US" sz="2400"/>
              <a:t>Corpus linguistics as </a:t>
            </a:r>
            <a:r>
              <a:rPr lang="en-US" sz="2400">
                <a:solidFill>
                  <a:schemeClr val="accent2"/>
                </a:solidFill>
              </a:rPr>
              <a:t>discipline</a:t>
            </a:r>
          </a:p>
          <a:p>
            <a:pPr lvl="1"/>
            <a:r>
              <a:rPr lang="en-US" sz="2000"/>
              <a:t>concordance, collocations, keywords</a:t>
            </a:r>
          </a:p>
          <a:p>
            <a:pPr lvl="1"/>
            <a:r>
              <a:rPr lang="en-US" sz="2000"/>
              <a:t>language in use, not language as system</a:t>
            </a:r>
          </a:p>
          <a:p>
            <a:pPr lvl="1"/>
            <a:r>
              <a:rPr lang="en-US" sz="2000"/>
              <a:t>language as a medium ➞ applied CL</a:t>
            </a:r>
          </a:p>
          <a:p>
            <a:pPr lvl="1"/>
            <a:r>
              <a:rPr lang="en-US" sz="2000"/>
              <a:t>typical research topics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Corpus-</a:t>
            </a:r>
            <a:r>
              <a:rPr lang="en-US" sz="2400" dirty="0">
                <a:solidFill>
                  <a:schemeClr val="accent2"/>
                </a:solidFill>
              </a:rPr>
              <a:t>based</a:t>
            </a:r>
            <a:r>
              <a:rPr lang="en-US" sz="2400" dirty="0"/>
              <a:t> research</a:t>
            </a:r>
          </a:p>
          <a:p>
            <a:pPr lvl="1"/>
            <a:r>
              <a:rPr lang="en-US" sz="2000" dirty="0"/>
              <a:t>verification of hypotheses and</a:t>
            </a:r>
            <a:br>
              <a:rPr lang="en-US" sz="2000" dirty="0"/>
            </a:br>
            <a:r>
              <a:rPr lang="en-US" sz="2000" dirty="0"/>
              <a:t>theoretical predictions</a:t>
            </a:r>
          </a:p>
          <a:p>
            <a:pPr lvl="1"/>
            <a:r>
              <a:rPr lang="en-US" sz="2000" dirty="0"/>
              <a:t>compilation of </a:t>
            </a:r>
            <a:r>
              <a:rPr lang="en-US" sz="2000" dirty="0" err="1"/>
              <a:t>specialised</a:t>
            </a:r>
            <a:r>
              <a:rPr lang="en-US" sz="2000" dirty="0"/>
              <a:t> corpora</a:t>
            </a:r>
          </a:p>
          <a:p>
            <a:pPr lvl="1"/>
            <a:r>
              <a:rPr lang="en-US" sz="2000" dirty="0"/>
              <a:t>exploration of specific constructions</a:t>
            </a:r>
          </a:p>
          <a:p>
            <a:pPr lvl="1"/>
            <a:r>
              <a:rPr lang="en-US" sz="2000" dirty="0"/>
              <a:t>statistical significance of differences,</a:t>
            </a:r>
            <a:br>
              <a:rPr lang="en-US" sz="2000" dirty="0"/>
            </a:br>
            <a:r>
              <a:rPr lang="en-US" sz="2000" dirty="0"/>
              <a:t>data analysis as discovery procedure</a:t>
            </a:r>
          </a:p>
          <a:p>
            <a:pPr lvl="1"/>
            <a:endParaRPr lang="en-US" sz="2000" dirty="0"/>
          </a:p>
          <a:p>
            <a:r>
              <a:rPr lang="en-US" sz="2400" dirty="0"/>
              <a:t>Corpus-</a:t>
            </a:r>
            <a:r>
              <a:rPr lang="en-US" sz="2400" dirty="0">
                <a:solidFill>
                  <a:schemeClr val="accent2"/>
                </a:solidFill>
              </a:rPr>
              <a:t>driven</a:t>
            </a:r>
            <a:r>
              <a:rPr lang="en-US" sz="2400" dirty="0"/>
              <a:t> research</a:t>
            </a:r>
          </a:p>
          <a:p>
            <a:pPr lvl="1"/>
            <a:r>
              <a:rPr lang="en-US" sz="2000" dirty="0"/>
              <a:t>“trust the text” (Sinclair 2004)</a:t>
            </a:r>
          </a:p>
          <a:p>
            <a:pPr lvl="1"/>
            <a:r>
              <a:rPr lang="en-US" sz="2000" dirty="0"/>
              <a:t>purely empirical, inductive, </a:t>
            </a:r>
            <a:r>
              <a:rPr lang="en-US" sz="2000" dirty="0" err="1"/>
              <a:t>contextualised</a:t>
            </a:r>
            <a:endParaRPr lang="en-US" sz="2000" dirty="0"/>
          </a:p>
          <a:p>
            <a:pPr lvl="1"/>
            <a:r>
              <a:rPr lang="en-US" sz="2000" dirty="0"/>
              <a:t>socio-political discourses &amp; rhetoric</a:t>
            </a:r>
          </a:p>
          <a:p>
            <a:pPr lvl="1"/>
            <a:r>
              <a:rPr lang="en-US" sz="2000" dirty="0"/>
              <a:t>sociolinguistic &amp; functional aspects</a:t>
            </a:r>
            <a:br>
              <a:rPr lang="en-US" sz="2000" dirty="0"/>
            </a:br>
            <a:r>
              <a:rPr lang="en-US" sz="2000" dirty="0"/>
              <a:t>language variation</a:t>
            </a:r>
            <a:br>
              <a:rPr lang="en-US" sz="2000" dirty="0"/>
            </a:br>
            <a:r>
              <a:rPr lang="en-US" sz="2000" dirty="0"/>
              <a:t>computational lexicography</a:t>
            </a:r>
            <a:br>
              <a:rPr lang="en-US" sz="2000" dirty="0"/>
            </a:br>
            <a:r>
              <a:rPr lang="en-US" sz="2000" dirty="0"/>
              <a:t>language pedagogy (➞ CALL)</a:t>
            </a:r>
            <a:br>
              <a:rPr lang="en-US" sz="2000" dirty="0"/>
            </a:br>
            <a:r>
              <a:rPr lang="en-US" sz="2000" dirty="0"/>
              <a:t>…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B28C3-94D3-DADC-2C86-76D9CEA50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5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CD159D-C9F4-F003-E92B-67CEE2BA781A}"/>
              </a:ext>
            </a:extLst>
          </p:cNvPr>
          <p:cNvSpPr/>
          <p:nvPr/>
        </p:nvSpPr>
        <p:spPr>
          <a:xfrm>
            <a:off x="331303" y="830811"/>
            <a:ext cx="5168349" cy="2453690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Sentence alignment: bitext 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76BFC-1F87-663E-AE85-BFBA7287E2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50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graphicFrame>
        <p:nvGraphicFramePr>
          <p:cNvPr id="80110" name="Group 238"/>
          <p:cNvGraphicFramePr>
            <a:graphicFrameLocks noGrp="1"/>
          </p:cNvGraphicFramePr>
          <p:nvPr>
            <p:ph type="tbl" idx="4294967295"/>
          </p:nvPr>
        </p:nvGraphicFramePr>
        <p:xfrm>
          <a:off x="3700462" y="1329531"/>
          <a:ext cx="4791075" cy="4198938"/>
        </p:xfrm>
        <a:graphic>
          <a:graphicData uri="http://schemas.openxmlformats.org/drawingml/2006/table">
            <a:tbl>
              <a:tblPr/>
              <a:tblGrid>
                <a:gridCol w="68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E6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E5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E4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E3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E2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E1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808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Sentence alignment as similarity search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70557-C2C5-A43D-B71B-27921A4F5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51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graphicFrame>
        <p:nvGraphicFramePr>
          <p:cNvPr id="80110" name="Group 238"/>
          <p:cNvGraphicFramePr>
            <a:graphicFrameLocks noGrp="1"/>
          </p:cNvGraphicFramePr>
          <p:nvPr>
            <p:ph type="tbl" idx="4294967295"/>
          </p:nvPr>
        </p:nvGraphicFramePr>
        <p:xfrm>
          <a:off x="3700462" y="1329531"/>
          <a:ext cx="4791075" cy="4198938"/>
        </p:xfrm>
        <a:graphic>
          <a:graphicData uri="http://schemas.openxmlformats.org/drawingml/2006/table">
            <a:tbl>
              <a:tblPr/>
              <a:tblGrid>
                <a:gridCol w="68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E6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E5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E4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E3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E2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E1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794161"/>
      </p:ext>
    </p:extLst>
  </p:cSld>
  <p:clrMapOvr>
    <a:masterClrMapping/>
  </p:clrMapOvr>
  <p:transition spd="slow">
    <p:split orient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Sentence alignment as similarity search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CE219-F798-9C9A-BD4B-3D790A458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52</a:t>
            </a:fld>
            <a:endParaRPr lang="de-DE"/>
          </a:p>
        </p:txBody>
      </p:sp>
      <p:pic>
        <p:nvPicPr>
          <p:cNvPr id="12290" name="Picture 3" descr="bitext_noisy_diago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436"/>
          <a:stretch/>
        </p:blipFill>
        <p:spPr bwMode="auto">
          <a:xfrm>
            <a:off x="786580" y="1162006"/>
            <a:ext cx="5103999" cy="50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bitext_noisy_diago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5"/>
          <a:stretch/>
        </p:blipFill>
        <p:spPr bwMode="auto">
          <a:xfrm>
            <a:off x="6490374" y="1162006"/>
            <a:ext cx="5193627" cy="50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704529"/>
      </p:ext>
    </p:extLst>
  </p:cSld>
  <p:clrMapOvr>
    <a:masterClrMapping/>
  </p:clrMapOvr>
  <p:transition spd="med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65C2AB-DCEE-39C0-13A9-8987C74E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Thank you </a:t>
            </a:r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for listening!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DF768-14A4-9316-2951-E6423FB32A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0338" y="6408738"/>
            <a:ext cx="601662" cy="449262"/>
          </a:xfrm>
        </p:spPr>
        <p:txBody>
          <a:bodyPr/>
          <a:lstStyle/>
          <a:p>
            <a:pPr>
              <a:defRPr/>
            </a:pPr>
            <a:fld id="{7239A65E-9174-E147-BFFC-F3AB4B4FF47F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28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Corpus linguistics vs. Theoretical linguistics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975" indent="0">
              <a:spcAft>
                <a:spcPts val="300"/>
              </a:spcAft>
              <a:buNone/>
            </a:pPr>
            <a:r>
              <a:rPr lang="en-US" sz="2200" b="1">
                <a:solidFill>
                  <a:schemeClr val="tx2"/>
                </a:solidFill>
              </a:rPr>
              <a:t>Corpus linguistics</a:t>
            </a:r>
          </a:p>
          <a:p>
            <a:pPr>
              <a:spcAft>
                <a:spcPts val="300"/>
              </a:spcAft>
            </a:pPr>
            <a:r>
              <a:rPr lang="en-US" sz="2200"/>
              <a:t>long tradition in esp. British linguistics</a:t>
            </a:r>
            <a:br>
              <a:rPr lang="en-US" sz="2200"/>
            </a:br>
            <a:r>
              <a:rPr lang="en-US" sz="2200"/>
              <a:t>since 1950s (Quirk, Firth, Sinclair, Leech, …)</a:t>
            </a:r>
          </a:p>
          <a:p>
            <a:pPr>
              <a:spcAft>
                <a:spcPts val="300"/>
              </a:spcAft>
            </a:pPr>
            <a:r>
              <a:rPr lang="en-US" sz="2200"/>
              <a:t>based on corpus data,</a:t>
            </a:r>
            <a:br>
              <a:rPr lang="en-US" sz="2200"/>
            </a:br>
            <a:r>
              <a:rPr lang="en-US" sz="2200"/>
              <a:t>i.e. authentic language use</a:t>
            </a:r>
          </a:p>
          <a:p>
            <a:pPr>
              <a:spcAft>
                <a:spcPts val="300"/>
              </a:spcAft>
            </a:pPr>
            <a:r>
              <a:rPr lang="en-US" sz="2200"/>
              <a:t>empiricist / inductive</a:t>
            </a:r>
          </a:p>
          <a:p>
            <a:pPr>
              <a:spcAft>
                <a:spcPts val="300"/>
              </a:spcAft>
            </a:pPr>
            <a:r>
              <a:rPr lang="en-US" sz="2200"/>
              <a:t>patterns &amp; preferences</a:t>
            </a:r>
          </a:p>
          <a:p>
            <a:pPr>
              <a:spcAft>
                <a:spcPts val="300"/>
              </a:spcAft>
            </a:pPr>
            <a:r>
              <a:rPr lang="en-US" sz="2200"/>
              <a:t>frequency</a:t>
            </a:r>
          </a:p>
          <a:p>
            <a:pPr>
              <a:spcAft>
                <a:spcPts val="300"/>
              </a:spcAft>
            </a:pPr>
            <a:r>
              <a:rPr lang="en-US" sz="2200"/>
              <a:t>“ordinary” language in use</a:t>
            </a:r>
          </a:p>
          <a:p>
            <a:pPr>
              <a:spcAft>
                <a:spcPts val="300"/>
              </a:spcAft>
            </a:pPr>
            <a:r>
              <a:rPr lang="en-US" sz="2200"/>
              <a:t>empirical validation of theory,</a:t>
            </a:r>
            <a:br>
              <a:rPr lang="en-US" sz="2200"/>
            </a:br>
            <a:r>
              <a:rPr lang="en-US" sz="2200"/>
              <a:t>induction of new hypotheses</a:t>
            </a:r>
          </a:p>
          <a:p>
            <a:pPr>
              <a:spcAft>
                <a:spcPts val="300"/>
              </a:spcAft>
            </a:pPr>
            <a:r>
              <a:rPr lang="en-US" sz="2200"/>
              <a:t>goals: language use, language as medium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975" indent="0">
              <a:spcAft>
                <a:spcPts val="300"/>
              </a:spcAft>
              <a:buNone/>
            </a:pPr>
            <a:r>
              <a:rPr lang="en-US" sz="2200" b="1">
                <a:solidFill>
                  <a:schemeClr val="tx2"/>
                </a:solidFill>
              </a:rPr>
              <a:t>Generative linguistics</a:t>
            </a:r>
          </a:p>
          <a:p>
            <a:pPr>
              <a:spcAft>
                <a:spcPts val="300"/>
              </a:spcAft>
            </a:pPr>
            <a:r>
              <a:rPr lang="en-US" sz="2200"/>
              <a:t>mainstream of theoretical linguistics</a:t>
            </a:r>
            <a:br>
              <a:rPr lang="en-US" sz="2200"/>
            </a:br>
            <a:r>
              <a:rPr lang="en-US" sz="2200"/>
              <a:t>since early 1960s (Chomsky 1957)</a:t>
            </a:r>
          </a:p>
          <a:p>
            <a:pPr>
              <a:spcAft>
                <a:spcPts val="300"/>
              </a:spcAft>
            </a:pPr>
            <a:r>
              <a:rPr lang="en-US" sz="2200"/>
              <a:t>based on introspection and</a:t>
            </a:r>
            <a:br>
              <a:rPr lang="en-US" sz="2200"/>
            </a:br>
            <a:r>
              <a:rPr lang="en-US" sz="2200"/>
              <a:t>grammaticality judgements</a:t>
            </a:r>
          </a:p>
          <a:p>
            <a:pPr>
              <a:spcAft>
                <a:spcPts val="300"/>
              </a:spcAft>
            </a:pPr>
            <a:r>
              <a:rPr lang="en-US" sz="2200"/>
              <a:t>rationalist / deductive</a:t>
            </a:r>
          </a:p>
          <a:p>
            <a:pPr>
              <a:spcAft>
                <a:spcPts val="300"/>
              </a:spcAft>
            </a:pPr>
            <a:r>
              <a:rPr lang="en-US" sz="2200"/>
              <a:t>rules</a:t>
            </a:r>
          </a:p>
          <a:p>
            <a:pPr>
              <a:spcAft>
                <a:spcPts val="300"/>
              </a:spcAft>
            </a:pPr>
            <a:r>
              <a:rPr lang="en-US" sz="2200"/>
              <a:t>yes / no (grammaticality)</a:t>
            </a:r>
          </a:p>
          <a:p>
            <a:pPr>
              <a:spcAft>
                <a:spcPts val="300"/>
              </a:spcAft>
            </a:pPr>
            <a:r>
              <a:rPr lang="en-US" sz="2200"/>
              <a:t>language system, border cases</a:t>
            </a:r>
          </a:p>
          <a:p>
            <a:pPr>
              <a:spcAft>
                <a:spcPts val="300"/>
              </a:spcAft>
            </a:pPr>
            <a:r>
              <a:rPr lang="en-US" sz="2200"/>
              <a:t>theory developed on basis of individual (invented) examples</a:t>
            </a:r>
          </a:p>
          <a:p>
            <a:pPr>
              <a:spcAft>
                <a:spcPts val="300"/>
              </a:spcAft>
            </a:pPr>
            <a:r>
              <a:rPr lang="en-US" sz="2200"/>
              <a:t>goal: cognitive account of language faculty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3DFE1-5C20-C37C-12AA-E0C9C12327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1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Pre-history of corpus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corpus-based quantitative studies in late 19</a:t>
            </a:r>
            <a:r>
              <a:rPr lang="en-US" baseline="30000"/>
              <a:t>th</a:t>
            </a:r>
            <a:r>
              <a:rPr lang="en-US"/>
              <a:t> century</a:t>
            </a:r>
          </a:p>
          <a:p>
            <a:r>
              <a:rPr lang="en-US"/>
              <a:t>Orthography and frequency lists</a:t>
            </a:r>
          </a:p>
          <a:p>
            <a:pPr lvl="1"/>
            <a:r>
              <a:rPr lang="en-US"/>
              <a:t>Käding (1897): German frequency dictionary based on corpus of ca. 11 million words (manual work!)</a:t>
            </a:r>
          </a:p>
          <a:p>
            <a:r>
              <a:rPr lang="en-US"/>
              <a:t>Language acquisition</a:t>
            </a:r>
          </a:p>
          <a:p>
            <a:pPr lvl="1"/>
            <a:r>
              <a:rPr lang="en-US"/>
              <a:t>first longitudinal studies ca. 1876–1926 (parent diaries)</a:t>
            </a:r>
          </a:p>
          <a:p>
            <a:pPr lvl="1"/>
            <a:r>
              <a:rPr lang="en-US"/>
              <a:t>large cross-sectional studies ca. 1927–1957</a:t>
            </a:r>
          </a:p>
          <a:p>
            <a:r>
              <a:rPr lang="en-US"/>
              <a:t>Lexicography</a:t>
            </a:r>
          </a:p>
          <a:p>
            <a:pPr lvl="1"/>
            <a:r>
              <a:rPr lang="en-US"/>
              <a:t>Murray: several million index cards for OED (1879–1928)</a:t>
            </a:r>
          </a:p>
          <a:p>
            <a:r>
              <a:rPr lang="en-US"/>
              <a:t>Foreign language teaching</a:t>
            </a:r>
          </a:p>
          <a:p>
            <a:pPr lvl="1"/>
            <a:r>
              <a:rPr lang="en-US"/>
              <a:t>basic vocabulary, vocabulary levels, collocations (e.g. Palmer 1933)</a:t>
            </a:r>
          </a:p>
          <a:p>
            <a:r>
              <a:rPr lang="en-US"/>
              <a:t>Strucuralist language documentation</a:t>
            </a:r>
          </a:p>
          <a:p>
            <a:pPr lvl="1"/>
            <a:r>
              <a:rPr lang="en-US"/>
              <a:t>Boas (1940), J.R. Firth (1930–1955), …</a:t>
            </a:r>
          </a:p>
          <a:p>
            <a:r>
              <a:rPr lang="en-US"/>
              <a:t>Comparative philology</a:t>
            </a:r>
          </a:p>
          <a:p>
            <a:pPr lvl="1"/>
            <a:r>
              <a:rPr lang="en-US"/>
              <a:t>Eaton (1940): semantic frequency lists for English, French, German, Spanish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4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Chomsky (1957)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(introspection) vs. empiricism (data-oriented)</a:t>
            </a:r>
          </a:p>
          <a:p>
            <a:pPr lvl="1"/>
            <a:r>
              <a:rPr lang="en-US" dirty="0"/>
              <a:t>corpus linguistics: empirical description of language patterns</a:t>
            </a:r>
          </a:p>
          <a:p>
            <a:pPr lvl="1"/>
            <a:r>
              <a:rPr lang="en-US" dirty="0"/>
              <a:t>Chomsky: explanatory theory, must be cognitively plausible</a:t>
            </a:r>
          </a:p>
          <a:p>
            <a:r>
              <a:rPr lang="en-US" dirty="0"/>
              <a:t>Competence vs. performance</a:t>
            </a:r>
          </a:p>
          <a:p>
            <a:pPr lvl="1"/>
            <a:r>
              <a:rPr lang="en-US" dirty="0"/>
              <a:t>Chomsky: corpus reflects speaker performance (with mistakes),</a:t>
            </a:r>
            <a:br>
              <a:rPr lang="en-US" dirty="0"/>
            </a:br>
            <a:r>
              <a:rPr lang="en-US" dirty="0"/>
              <a:t>empirical frequency data irrelevant for language competence</a:t>
            </a:r>
          </a:p>
          <a:p>
            <a:pPr lvl="1"/>
            <a:r>
              <a:rPr lang="en-US" dirty="0"/>
              <a:t>counter-argument: </a:t>
            </a:r>
            <a:r>
              <a:rPr lang="en-US" i="1" dirty="0"/>
              <a:t>armchair linguistics </a:t>
            </a:r>
            <a:r>
              <a:rPr lang="en-US" dirty="0"/>
              <a:t>based on invented examples</a:t>
            </a:r>
          </a:p>
          <a:p>
            <a:r>
              <a:rPr lang="en-US" dirty="0"/>
              <a:t>Representativity</a:t>
            </a:r>
          </a:p>
          <a:p>
            <a:pPr lvl="1"/>
            <a:r>
              <a:rPr lang="en-US" dirty="0"/>
              <a:t>human speakers can produce infinitely many well-formed utterances;</a:t>
            </a:r>
            <a:br>
              <a:rPr lang="en-US" dirty="0"/>
            </a:br>
            <a:r>
              <a:rPr lang="en-US" dirty="0"/>
              <a:t>even a large corpus only contains a small subset </a:t>
            </a:r>
            <a:r>
              <a:rPr lang="en-US" dirty="0">
                <a:sym typeface="Wingdings"/>
              </a:rPr>
              <a:t>➞ not representative</a:t>
            </a:r>
            <a:endParaRPr lang="en-US" dirty="0"/>
          </a:p>
          <a:p>
            <a:pPr lvl="1"/>
            <a:r>
              <a:rPr lang="en-US" dirty="0"/>
              <a:t>Chomsky: “</a:t>
            </a:r>
            <a:r>
              <a:rPr lang="en-US" dirty="0">
                <a:solidFill>
                  <a:schemeClr val="tx2"/>
                </a:solidFill>
              </a:rPr>
              <a:t>Any natural corpus will be skewed. Some sentences won't occur because they are obvious, others because they are false, …</a:t>
            </a:r>
            <a:r>
              <a:rPr lang="en-US" dirty="0"/>
              <a:t>”</a:t>
            </a:r>
          </a:p>
          <a:p>
            <a:r>
              <a:rPr lang="en-US" dirty="0"/>
              <a:t>Learnability: the poverty of stimulus argument</a:t>
            </a:r>
          </a:p>
          <a:p>
            <a:pPr lvl="1"/>
            <a:r>
              <a:rPr lang="en-US" dirty="0"/>
              <a:t>corpus data insufficient for language acquisition: no negative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82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Recent history of corpus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11156101" cy="5598609"/>
          </a:xfrm>
        </p:spPr>
        <p:txBody>
          <a:bodyPr/>
          <a:lstStyle/>
          <a:p>
            <a:r>
              <a:rPr lang="en-US">
                <a:sym typeface="Wingdings"/>
              </a:rPr>
              <a:t>Since 1950: Humanities Computing (➞ Digital Humanities)</a:t>
            </a:r>
          </a:p>
          <a:p>
            <a:r>
              <a:rPr lang="en-US">
                <a:sym typeface="Wingdings"/>
              </a:rPr>
              <a:t>1950–1960: Mechanolinguistics (Juilland: contrastive corpora)</a:t>
            </a:r>
            <a:br>
              <a:rPr lang="en-US">
                <a:sym typeface="Wingdings"/>
              </a:rPr>
            </a:br>
            <a:r>
              <a:rPr lang="en-US">
                <a:sym typeface="Wingdings"/>
              </a:rPr>
              <a:t>➞ quantitative / mathematical linguistics (Harris 1968)</a:t>
            </a:r>
          </a:p>
          <a:p>
            <a:r>
              <a:rPr lang="en-US"/>
              <a:t>1960–1980: Corpus linguistics as European counter-movement against</a:t>
            </a:r>
            <a:br>
              <a:rPr lang="en-US"/>
            </a:br>
            <a:r>
              <a:rPr lang="en-US"/>
              <a:t>mainstream of generative linguistics (</a:t>
            </a:r>
            <a:r>
              <a:rPr lang="en-US">
                <a:sym typeface="Wingdings"/>
              </a:rPr>
              <a:t>➞ Chomsky)</a:t>
            </a:r>
          </a:p>
          <a:p>
            <a:r>
              <a:rPr lang="en-US">
                <a:sym typeface="Wingdings"/>
              </a:rPr>
              <a:t>Corpus-based grammars (e.g. Quirk/Greenbaum)</a:t>
            </a:r>
          </a:p>
          <a:p>
            <a:pPr lvl="1"/>
            <a:r>
              <a:rPr lang="en-US">
                <a:sym typeface="Wingdings"/>
              </a:rPr>
              <a:t>Survey of English Usage (SEU) since 1960</a:t>
            </a:r>
          </a:p>
          <a:p>
            <a:pPr lvl="1"/>
            <a:r>
              <a:rPr lang="en-US">
                <a:sym typeface="Wingdings"/>
              </a:rPr>
              <a:t>Brown Corpus 1961–1963</a:t>
            </a:r>
          </a:p>
          <a:p>
            <a:r>
              <a:rPr lang="en-US">
                <a:sym typeface="Wingdings"/>
              </a:rPr>
              <a:t>British contextualism (Firth &amp; Sinclair)</a:t>
            </a:r>
          </a:p>
          <a:p>
            <a:pPr lvl="1"/>
            <a:r>
              <a:rPr lang="en-US">
                <a:sym typeface="Wingdings"/>
              </a:rPr>
              <a:t>Firth (1957) building on Malinowski &amp; Jones, Sinclair (1991), computational lexicography (COBUILD)</a:t>
            </a:r>
          </a:p>
          <a:p>
            <a:pPr lvl="1"/>
            <a:r>
              <a:rPr lang="en-US">
                <a:sym typeface="Wingdings"/>
              </a:rPr>
              <a:t>principles of collocation &amp; colligation, “</a:t>
            </a:r>
            <a:r>
              <a:rPr lang="en-US">
                <a:solidFill>
                  <a:schemeClr val="accent1"/>
                </a:solidFill>
                <a:sym typeface="Wingdings"/>
              </a:rPr>
              <a:t>trust the text</a:t>
            </a:r>
            <a:r>
              <a:rPr lang="en-US">
                <a:sym typeface="Wingdings"/>
              </a:rPr>
              <a:t>”</a:t>
            </a:r>
          </a:p>
          <a:p>
            <a:r>
              <a:rPr lang="en-US">
                <a:sym typeface="Wingdings"/>
              </a:rPr>
              <a:t>Since 1990: Corpus linguistics established as subdiscipline of linguistics,</a:t>
            </a:r>
            <a:br>
              <a:rPr lang="en-US">
                <a:sym typeface="Wingdings"/>
              </a:rPr>
            </a:br>
            <a:r>
              <a:rPr lang="en-US">
                <a:sym typeface="Wingdings"/>
              </a:rPr>
              <a:t>begins to accept methodological innovations from other subdisciplines</a:t>
            </a:r>
          </a:p>
          <a:p>
            <a:r>
              <a:rPr lang="en-US">
                <a:sym typeface="Wingdings"/>
              </a:rPr>
              <a:t>Since 2010: Corpus evidence has become an essential part of linguistic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9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U Presentation Evert">
  <a:themeElements>
    <a:clrScheme name="Grundlagen CL 1">
      <a:dk1>
        <a:srgbClr val="000000"/>
      </a:dk1>
      <a:lt1>
        <a:srgbClr val="FFFFFF"/>
      </a:lt1>
      <a:dk2>
        <a:srgbClr val="003865"/>
      </a:dk2>
      <a:lt2>
        <a:srgbClr val="F3EEDF"/>
      </a:lt2>
      <a:accent1>
        <a:srgbClr val="003866"/>
      </a:accent1>
      <a:accent2>
        <a:srgbClr val="8D1428"/>
      </a:accent2>
      <a:accent3>
        <a:srgbClr val="009B6E"/>
      </a:accent3>
      <a:accent4>
        <a:srgbClr val="98A3AE"/>
      </a:accent4>
      <a:accent5>
        <a:srgbClr val="C99313"/>
      </a:accent5>
      <a:accent6>
        <a:srgbClr val="00B1EB"/>
      </a:accent6>
      <a:hlink>
        <a:srgbClr val="003865"/>
      </a:hlink>
      <a:folHlink>
        <a:srgbClr val="003765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FAU Presentation Evert.potx</Template>
  <TotalTime>7049</TotalTime>
  <Words>5032</Words>
  <Application>Microsoft Macintosh PowerPoint</Application>
  <PresentationFormat>Widescreen</PresentationFormat>
  <Paragraphs>688</Paragraphs>
  <Slides>53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Candara</vt:lpstr>
      <vt:lpstr>Consolas</vt:lpstr>
      <vt:lpstr>Gill Sans MT</vt:lpstr>
      <vt:lpstr>Helvetica Neue</vt:lpstr>
      <vt:lpstr>Lucida Grande</vt:lpstr>
      <vt:lpstr>FAU Presentation Evert</vt:lpstr>
      <vt:lpstr>GRK 2839 – Winter School 2023 Corpus linguistics: Fundamentals, corpus compilation &amp; annotation</vt:lpstr>
      <vt:lpstr>What is a corpus?</vt:lpstr>
      <vt:lpstr>What is a corpus?</vt:lpstr>
      <vt:lpstr>What is corpus linguistics?</vt:lpstr>
      <vt:lpstr>What is corpus linguistics?</vt:lpstr>
      <vt:lpstr>Corpus linguistics vs. Theoretical linguistics</vt:lpstr>
      <vt:lpstr>Pre-history of corpus linguistics</vt:lpstr>
      <vt:lpstr>Chomsky (1957)</vt:lpstr>
      <vt:lpstr>Recent history of corpus linguistics</vt:lpstr>
      <vt:lpstr>Applications of corpus linguistics (I)</vt:lpstr>
      <vt:lpstr>Applications of corpus linguistics (II)</vt:lpstr>
      <vt:lpstr>The stages of a typical corpus study</vt:lpstr>
      <vt:lpstr>The stages of a typical corpus study</vt:lpstr>
      <vt:lpstr>Types of corpora</vt:lpstr>
      <vt:lpstr>Some corpora everybody should know</vt:lpstr>
      <vt:lpstr>Recommended textbooks</vt:lpstr>
      <vt:lpstr>Research community</vt:lpstr>
      <vt:lpstr>Corpus design</vt:lpstr>
      <vt:lpstr>What is representativeness?</vt:lpstr>
      <vt:lpstr>Goals of corpus design</vt:lpstr>
      <vt:lpstr>Representativeness &amp; sampling</vt:lpstr>
      <vt:lpstr>Representativeness &amp; sampling</vt:lpstr>
      <vt:lpstr>Further reading</vt:lpstr>
      <vt:lpstr>Brainstorming</vt:lpstr>
      <vt:lpstr>Annotation &amp; indexing</vt:lpstr>
      <vt:lpstr>A corpus consists of …</vt:lpstr>
      <vt:lpstr>Corpus annotation: raw text + metadata</vt:lpstr>
      <vt:lpstr>Corpus annotation: tokenization</vt:lpstr>
      <vt:lpstr>Corpus annotation: sentence segmentation</vt:lpstr>
      <vt:lpstr>Corpus annotation: part-of-speech (POS) tagging</vt:lpstr>
      <vt:lpstr>English: Penn tagset    * with TreeTagger-internal modifications</vt:lpstr>
      <vt:lpstr>German: STTS tagset</vt:lpstr>
      <vt:lpstr>Manual annotation</vt:lpstr>
      <vt:lpstr>Automatic annotation</vt:lpstr>
      <vt:lpstr>Corpus annotation: lemmatization</vt:lpstr>
      <vt:lpstr>Corpus annotation: lemmatization</vt:lpstr>
      <vt:lpstr>XML markup of annotation Standard for data interchange &amp; archiving</vt:lpstr>
      <vt:lpstr>XML markup of annotation Standard for data interchange &amp; archiving</vt:lpstr>
      <vt:lpstr>XML markup of annotation Standard for data interchange &amp; archiving</vt:lpstr>
      <vt:lpstr>XML standards</vt:lpstr>
      <vt:lpstr>TEI standard (BNC)</vt:lpstr>
      <vt:lpstr>TEI standard (BNC)</vt:lpstr>
      <vt:lpstr>Vertical text format (.vrt) Simpler, more efficient format ➞ used by CWB &amp; NLP tools</vt:lpstr>
      <vt:lpstr>Vertical text format (.vrt) Text metadata encoded in XML start tags (not in header!)</vt:lpstr>
      <vt:lpstr>CoNLL format Vertical text without the metadata</vt:lpstr>
      <vt:lpstr>Corpus annotation: segments and structures </vt:lpstr>
      <vt:lpstr>Corpus annotation: segments and structures</vt:lpstr>
      <vt:lpstr>Corpus annotation: syntactic dependency analysis</vt:lpstr>
      <vt:lpstr>Sentence alignment for parallel corpora</vt:lpstr>
      <vt:lpstr>Sentence alignment: bitext map</vt:lpstr>
      <vt:lpstr>Sentence alignment as similarity search</vt:lpstr>
      <vt:lpstr>Sentence alignment as similarity search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</dc:creator>
  <cp:lastModifiedBy> </cp:lastModifiedBy>
  <cp:revision>979</cp:revision>
  <cp:lastPrinted>2011-07-19T13:40:57Z</cp:lastPrinted>
  <dcterms:created xsi:type="dcterms:W3CDTF">2011-04-01T11:47:04Z</dcterms:created>
  <dcterms:modified xsi:type="dcterms:W3CDTF">2023-02-14T12:55:17Z</dcterms:modified>
</cp:coreProperties>
</file>